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Economic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bold.fntdata"/><Relationship Id="rId23" Type="http://schemas.openxmlformats.org/officeDocument/2006/relationships/font" Target="fonts/Economic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boldItalic.fntdata"/><Relationship Id="rId25" Type="http://schemas.openxmlformats.org/officeDocument/2006/relationships/font" Target="fonts/Economic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6356d372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6356d372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we can apply standard model selection criteria like AIC or BIC to choose a model which better fits the data; that is, if a model with 3 classes better fits the data than one with 2, we know to select the former (barring some regularization </a:t>
            </a:r>
            <a:r>
              <a:rPr lang="en"/>
              <a:t>parameter to prevent overfitting). We’ll show an example of what this may look like on the next slide.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6356d372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6356d372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present two classifications: one with two classes and the other with three. By selecting the model with higher AIC criteria, we can identify this third green Gaussian pretty easily. One problem </a:t>
            </a:r>
            <a:r>
              <a:rPr lang="en"/>
              <a:t>with</a:t>
            </a:r>
            <a:r>
              <a:rPr lang="en"/>
              <a:t> Gaussian fitting, however, is that they obviously have minimal learning power to identify the high-level </a:t>
            </a:r>
            <a:r>
              <a:rPr lang="en"/>
              <a:t>relationships standard in deep learning, so our work attempts to bridge this divide.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a4839706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a4839706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architecture is composed of (a) a contrastive block which transforms the 3D </a:t>
            </a:r>
            <a:r>
              <a:rPr lang="en"/>
              <a:t>shape data into separated embeddings and (b) a Gaussian Mixture Model which provides feedback in terms of how easily it can fit those embeddings. Thus the loss term is composed of a supervised contrastive loss and the gaussian log-liklihood.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56922488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56922488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(Preston)</a:t>
            </a:r>
            <a:endParaRPr/>
          </a:p>
          <a:p>
            <a:pPr indent="0" lvl="0" marL="0" rtl="0" algn="l">
              <a:spcBef>
                <a:spcPts val="0"/>
              </a:spcBef>
              <a:spcAft>
                <a:spcPts val="0"/>
              </a:spcAft>
              <a:buNone/>
            </a:pPr>
            <a:r>
              <a:rPr lang="en"/>
              <a:t>For our evaluation, we use the ModelNet40 dataset on our model and baselines. We use this dataset specifically because we want to run the models on many different types of object classes to get an idea of how well they perform in novelty classification on a wide spectrum.</a:t>
            </a:r>
            <a:endParaRPr/>
          </a:p>
          <a:p>
            <a:pPr indent="0" lvl="0" marL="0" rtl="0" algn="l">
              <a:spcBef>
                <a:spcPts val="0"/>
              </a:spcBef>
              <a:spcAft>
                <a:spcPts val="0"/>
              </a:spcAft>
              <a:buNone/>
            </a:pPr>
            <a:r>
              <a:rPr lang="en"/>
              <a:t>Since the importance of novel instances is unclear, we evaluate with a scaled accuracy “lambda”, which ranges from 0 to 1; the smaller the lambda, the higher we weight the accuracy of purely the novel instances. For example, a lambda of 1 simply reports the accuracy of classification on known classes (i.e, a traditional closed-set classifier)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56922488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56922488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performed an ablation experiment to determine the impact of the Gaussian penalty on our accuracy and learned embeddings, providing both </a:t>
            </a:r>
            <a:r>
              <a:rPr lang="en"/>
              <a:t>quantitative</a:t>
            </a:r>
            <a:r>
              <a:rPr lang="en"/>
              <a:t> and qualitative results. Above you can see our learned embeddings are much sharper and </a:t>
            </a:r>
            <a:r>
              <a:rPr lang="en"/>
              <a:t>potentially</a:t>
            </a:r>
            <a:r>
              <a:rPr lang="en"/>
              <a:t> more difficult to learn in the above image (which is </a:t>
            </a:r>
            <a:r>
              <a:rPr lang="en"/>
              <a:t>solely</a:t>
            </a:r>
            <a:r>
              <a:rPr lang="en"/>
              <a:t> contrastive loss) than the gaussian embeddings below it. Obviously de-emphasizing the contrastive loss term will harm the sparsity of our embeddings, and quantitatively this appears supported by our experiments. The sweet spot (that is, with the highest accuracy on both novel and known instances) is  </a:t>
            </a:r>
            <a:r>
              <a:rPr lang="en" sz="1800">
                <a:solidFill>
                  <a:srgbClr val="595959"/>
                </a:solidFill>
              </a:rPr>
              <a:t>𝛅 = 0.25 </a:t>
            </a:r>
            <a:r>
              <a:rPr lang="en">
                <a:solidFill>
                  <a:schemeClr val="dk1"/>
                </a:solidFill>
              </a:rPr>
              <a:t>which essentially means we’re preferring the contrastive penalty by a factor of ½.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49226718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49226718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compare</a:t>
            </a:r>
            <a:r>
              <a:rPr lang="en"/>
              <a:t> our model </a:t>
            </a:r>
            <a:r>
              <a:rPr lang="en"/>
              <a:t>against</a:t>
            </a:r>
            <a:r>
              <a:rPr lang="en"/>
              <a:t> a simple Open-Set method (confidence-thresholding) and a recent LLM-based Zero-shot approach in the form of Clip2Point. While the latter’s ModelNet benchmarks are public, the first method is non-trivial. We train a MV-CNN equivalently-deep to our own for the task of classification and mark predictions with probability below some threshold as “novel”.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Kobi</a:t>
            </a:r>
            <a:endParaRPr/>
          </a:p>
          <a:p>
            <a:pPr indent="-298450" lvl="0" marL="457200" rtl="0" algn="l">
              <a:spcBef>
                <a:spcPts val="0"/>
              </a:spcBef>
              <a:spcAft>
                <a:spcPts val="0"/>
              </a:spcAft>
              <a:buSzPts val="1100"/>
              <a:buChar char="-"/>
            </a:pPr>
            <a:r>
              <a:rPr lang="en"/>
              <a:t>Threshold: see if confidence value for all classes is below a given threshold</a:t>
            </a:r>
            <a:endParaRPr/>
          </a:p>
          <a:p>
            <a:pPr indent="-298450" lvl="0" marL="457200" rtl="0" algn="l">
              <a:spcBef>
                <a:spcPts val="0"/>
              </a:spcBef>
              <a:spcAft>
                <a:spcPts val="0"/>
              </a:spcAft>
              <a:buSzPts val="1100"/>
              <a:buChar char="-"/>
            </a:pPr>
            <a:r>
              <a:rPr lang="en"/>
              <a:t>Clip2Point. Leverages a pointcloud as context to an LLM to predict </a:t>
            </a:r>
            <a:r>
              <a:rPr lang="en"/>
              <a:t>the class of a model. If the LLM thinks the next word in the sentence is not a word describing a given class, it predicts the pointcloud as Novel</a:t>
            </a:r>
            <a:endParaRPr/>
          </a:p>
          <a:p>
            <a:pPr indent="-298450" lvl="0" marL="457200" rtl="0" algn="l">
              <a:spcBef>
                <a:spcPts val="0"/>
              </a:spcBef>
              <a:spcAft>
                <a:spcPts val="0"/>
              </a:spcAft>
              <a:buSzPts val="1100"/>
              <a:buChar char="-"/>
            </a:pPr>
            <a:r>
              <a:rPr lang="en"/>
              <a:t>Finally we have the graph comparing them. On the X axis is a Lambda value which weights the accuracy of the novel instances vs the known class instances. A lambda of 0 in this case corresponds to the accuracy of predicting a dataset full of novel instances as novel.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56922488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56922488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(Preston) For limitations on our project, </a:t>
            </a:r>
            <a:r>
              <a:rPr lang="en"/>
              <a:t>we find that creating</a:t>
            </a:r>
            <a:r>
              <a:rPr lang="en"/>
              <a:t> baseline models to compare to our model was a very difficult task to complete.</a:t>
            </a:r>
            <a:endParaRPr/>
          </a:p>
          <a:p>
            <a:pPr indent="0" lvl="0" marL="0" rtl="0" algn="l">
              <a:spcBef>
                <a:spcPts val="0"/>
              </a:spcBef>
              <a:spcAft>
                <a:spcPts val="0"/>
              </a:spcAft>
              <a:buNone/>
            </a:pPr>
            <a:r>
              <a:rPr lang="en"/>
              <a:t>They were difficult because there are not many projects </a:t>
            </a:r>
            <a:r>
              <a:rPr lang="en"/>
              <a:t>that perform novelty classification.</a:t>
            </a:r>
            <a:endParaRPr/>
          </a:p>
          <a:p>
            <a:pPr indent="0" lvl="0" marL="0" rtl="0" algn="l">
              <a:spcBef>
                <a:spcPts val="0"/>
              </a:spcBef>
              <a:spcAft>
                <a:spcPts val="0"/>
              </a:spcAft>
              <a:buNone/>
            </a:pPr>
            <a:r>
              <a:rPr lang="en"/>
              <a:t>We had to Modify some of these models to take in 3D inputs and serve our purpose, which took a lot of time to implement.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struggled with lack of resources, specifically GPUs. It was hard to emulate other studies that required GPUs to run it.</a:t>
            </a:r>
            <a:endParaRPr/>
          </a:p>
          <a:p>
            <a:pPr indent="0" lvl="0" marL="0" rtl="0" algn="l">
              <a:spcBef>
                <a:spcPts val="0"/>
              </a:spcBef>
              <a:spcAft>
                <a:spcPts val="0"/>
              </a:spcAft>
              <a:buNone/>
            </a:pPr>
            <a:r>
              <a:rPr lang="en"/>
              <a:t>Our model was difficult to run, so we had to </a:t>
            </a:r>
            <a:r>
              <a:rPr lang="en"/>
              <a:t>use</a:t>
            </a:r>
            <a:r>
              <a:rPr lang="en"/>
              <a:t> Colab T40.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were limited in testing the model on only a small set of the open world data due to time </a:t>
            </a:r>
            <a:r>
              <a:rPr lang="en"/>
              <a:t>constraints</a:t>
            </a:r>
            <a:r>
              <a:rPr lang="en"/>
              <a:t>.</a:t>
            </a:r>
            <a:endParaRPr/>
          </a:p>
          <a:p>
            <a:pPr indent="0" lvl="0" marL="0" rtl="0" algn="l">
              <a:spcBef>
                <a:spcPts val="0"/>
              </a:spcBef>
              <a:spcAft>
                <a:spcPts val="0"/>
              </a:spcAft>
              <a:buNone/>
            </a:pPr>
            <a:r>
              <a:rPr lang="en"/>
              <a:t>We only had limited amount of time to train and test our model as a project, and trying to train and run on a larger set would take up time.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9226718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9226718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(Preston) </a:t>
            </a:r>
            <a:endParaRPr/>
          </a:p>
          <a:p>
            <a:pPr indent="0" lvl="0" marL="0" rtl="0" algn="l">
              <a:spcBef>
                <a:spcPts val="0"/>
              </a:spcBef>
              <a:spcAft>
                <a:spcPts val="0"/>
              </a:spcAft>
              <a:buNone/>
            </a:pPr>
            <a:r>
              <a:rPr lang="en"/>
              <a:t>In conclusion, we are able to present a smaller alternative to comparison zero-shot models that do not need to be retrained from scratch in order to learn progressively from new instances.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future work, we would like to train our model on a much bigger set of open world data and see how our model performs. </a:t>
            </a:r>
            <a:endParaRPr/>
          </a:p>
          <a:p>
            <a:pPr indent="0" lvl="0" marL="0" rtl="0" algn="l">
              <a:spcBef>
                <a:spcPts val="0"/>
              </a:spcBef>
              <a:spcAft>
                <a:spcPts val="0"/>
              </a:spcAft>
              <a:buNone/>
            </a:pPr>
            <a:r>
              <a:rPr lang="en"/>
              <a:t>We would also like to use more empirical evaluation classifying between novel classes; in our project, we almost exclusively focused on novelty detection.</a:t>
            </a:r>
            <a:endParaRPr/>
          </a:p>
          <a:p>
            <a:pPr indent="0" lvl="0" marL="0" rtl="0" algn="l">
              <a:spcBef>
                <a:spcPts val="0"/>
              </a:spcBef>
              <a:spcAft>
                <a:spcPts val="0"/>
              </a:spcAft>
              <a:buNone/>
            </a:pPr>
            <a:r>
              <a:rPr lang="en"/>
              <a:t>Finally, we would like to explore more into empirical </a:t>
            </a:r>
            <a:r>
              <a:rPr lang="en"/>
              <a:t>evaluation</a:t>
            </a:r>
            <a:r>
              <a:rPr lang="en"/>
              <a:t> of our model over the span of time. For example; we would like to explore the question of “When is it beneficial to retrain the model from scratch on new data, versus retain the Gaussian Mixture Model”.</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6356d37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6356d37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Kobi Notes:</a:t>
            </a:r>
            <a:br>
              <a:rPr lang="en"/>
            </a:br>
            <a:r>
              <a:rPr lang="en"/>
              <a:t>- Discuss concept of closed set (only dealing with classes seen during training time)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6356d372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6356d372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Kobi</a:t>
            </a:r>
            <a:endParaRPr/>
          </a:p>
          <a:p>
            <a:pPr indent="-298450" lvl="0" marL="457200" rtl="0" algn="l">
              <a:spcBef>
                <a:spcPts val="0"/>
              </a:spcBef>
              <a:spcAft>
                <a:spcPts val="0"/>
              </a:spcAft>
              <a:buSzPts val="1100"/>
              <a:buChar char="-"/>
            </a:pPr>
            <a:r>
              <a:rPr lang="en"/>
              <a:t>Real world applications are dirty, they need to be </a:t>
            </a:r>
            <a:r>
              <a:rPr lang="en"/>
              <a:t>resilient</a:t>
            </a:r>
            <a:r>
              <a:rPr lang="en"/>
              <a:t> to changes and handle them reasonably.</a:t>
            </a:r>
            <a:endParaRPr/>
          </a:p>
          <a:p>
            <a:pPr indent="-298450" lvl="1" marL="914400" rtl="0" algn="l">
              <a:spcBef>
                <a:spcPts val="0"/>
              </a:spcBef>
              <a:spcAft>
                <a:spcPts val="0"/>
              </a:spcAft>
              <a:buSzPts val="1100"/>
              <a:buChar char="-"/>
            </a:pPr>
            <a:r>
              <a:rPr lang="en"/>
              <a:t>Fundamental</a:t>
            </a:r>
            <a:r>
              <a:rPr lang="en"/>
              <a:t> relation is </a:t>
            </a:r>
            <a:r>
              <a:rPr lang="en"/>
              <a:t>changing (Outside world is changing)</a:t>
            </a:r>
            <a:endParaRPr/>
          </a:p>
          <a:p>
            <a:pPr indent="-298450" lvl="1" marL="914400" rtl="0" algn="l">
              <a:spcBef>
                <a:spcPts val="0"/>
              </a:spcBef>
              <a:spcAft>
                <a:spcPts val="0"/>
              </a:spcAft>
              <a:buSzPts val="1100"/>
              <a:buChar char="-"/>
            </a:pPr>
            <a:r>
              <a:rPr lang="en"/>
              <a:t>Seen data is changing (Properties of data </a:t>
            </a:r>
            <a:r>
              <a:rPr lang="en"/>
              <a:t>changing</a:t>
            </a:r>
            <a:r>
              <a:rPr lang="en"/>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6356d372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6356d372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Kobi:</a:t>
            </a:r>
            <a:endParaRPr/>
          </a:p>
          <a:p>
            <a:pPr indent="-298450" lvl="0" marL="457200" rtl="0" algn="l">
              <a:spcBef>
                <a:spcPts val="0"/>
              </a:spcBef>
              <a:spcAft>
                <a:spcPts val="0"/>
              </a:spcAft>
              <a:buSzPts val="1100"/>
              <a:buChar char="-"/>
            </a:pPr>
            <a:r>
              <a:rPr lang="en"/>
              <a:t>An example of this, is seeing an entirely new class during deployment (like a walrus). In this case, we would not want our model to predict a </a:t>
            </a:r>
            <a:r>
              <a:rPr lang="en"/>
              <a:t>preexisting</a:t>
            </a:r>
            <a:r>
              <a:rPr lang="en"/>
              <a:t> class, but instead would want it to predict that this is not like what it has seen prior.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5692248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25692248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56922488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56922488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6356d372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6356d372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present a quick motivation for Gaussian mixtures as Open-World Learning. Consider these two (deeply unrealistic) distributions, both with wildly different covariance </a:t>
            </a:r>
            <a:r>
              <a:rPr lang="en"/>
              <a:t>relationships between their respective points. The Gaussian mixture will be told that there are–at least initially–two distinct classes. These classes correspond to our distributions, and in an Open-World Learning scenario are “known” classes.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6356d372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6356d372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Gaussian mixture model fits the data using Expectation-Maximization, a variational learning algorithm </a:t>
            </a:r>
            <a:r>
              <a:rPr lang="en">
                <a:solidFill>
                  <a:schemeClr val="dk1"/>
                </a:solidFill>
              </a:rPr>
              <a:t>which maximizes the likelihood. Here, we plot the classifications and find them agreeable; however, so far this is all standard unsupervised learning.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6356d372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26356d372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Gaussians are interesting from an Open-World perspective because we can leverage a multidimensional standard deviation called “The mahalanobis distance” to set a conservative boundary around our points. Essentially, we’re thresholding the distance between each point and its predicted cluster mean. Those that exceed some cutoff can be labeled as “novel” – belonging to a class we haven’t seen before, or that we feel </a:t>
            </a:r>
            <a:r>
              <a:rPr lang="en"/>
              <a:t>uncomfortable</a:t>
            </a:r>
            <a:r>
              <a:rPr lang="en"/>
              <a:t> in classifying with confidence.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0.jpg"/><Relationship Id="rId6"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024350"/>
            <a:ext cx="5467426" cy="4100575"/>
          </a:xfrm>
          <a:prstGeom prst="rect">
            <a:avLst/>
          </a:prstGeom>
          <a:noFill/>
          <a:ln>
            <a:noFill/>
          </a:ln>
        </p:spPr>
      </p:pic>
      <p:pic>
        <p:nvPicPr>
          <p:cNvPr id="55" name="Google Shape;55;p13"/>
          <p:cNvPicPr preferRelativeResize="0"/>
          <p:nvPr/>
        </p:nvPicPr>
        <p:blipFill>
          <a:blip r:embed="rId4">
            <a:alphaModFix/>
          </a:blip>
          <a:stretch>
            <a:fillRect/>
          </a:stretch>
        </p:blipFill>
        <p:spPr>
          <a:xfrm>
            <a:off x="4678125" y="59875"/>
            <a:ext cx="4380600" cy="3285450"/>
          </a:xfrm>
          <a:prstGeom prst="rect">
            <a:avLst/>
          </a:prstGeom>
          <a:noFill/>
          <a:ln>
            <a:noFill/>
          </a:ln>
        </p:spPr>
      </p:pic>
      <p:sp>
        <p:nvSpPr>
          <p:cNvPr id="56" name="Google Shape;56;p13"/>
          <p:cNvSpPr txBox="1"/>
          <p:nvPr>
            <p:ph type="ctrTitle"/>
          </p:nvPr>
        </p:nvSpPr>
        <p:spPr>
          <a:xfrm>
            <a:off x="311708" y="781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Economica"/>
                <a:ea typeface="Economica"/>
                <a:cs typeface="Economica"/>
                <a:sym typeface="Economica"/>
              </a:rPr>
              <a:t>Contrast-GMMs</a:t>
            </a:r>
            <a:endParaRPr b="1">
              <a:latin typeface="Economica"/>
              <a:ea typeface="Economica"/>
              <a:cs typeface="Economica"/>
              <a:sym typeface="Economica"/>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Economica"/>
                <a:ea typeface="Economica"/>
                <a:cs typeface="Economica"/>
                <a:sym typeface="Economica"/>
              </a:rPr>
              <a:t>As Open-World Learning</a:t>
            </a:r>
            <a:endParaRPr>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Open-World Learning</a:t>
            </a:r>
            <a:r>
              <a:rPr lang="en"/>
              <a:t>: Gaussian Mixtures</a:t>
            </a:r>
            <a:endParaRPr/>
          </a:p>
        </p:txBody>
      </p:sp>
      <p:sp>
        <p:nvSpPr>
          <p:cNvPr id="172" name="Google Shape;172;p22"/>
          <p:cNvSpPr txBox="1"/>
          <p:nvPr>
            <p:ph idx="1" type="body"/>
          </p:nvPr>
        </p:nvSpPr>
        <p:spPr>
          <a:xfrm>
            <a:off x="311700" y="1109775"/>
            <a:ext cx="8520600" cy="8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Since the clusters are determined empirically, we can also perform model selection at any point using </a:t>
            </a:r>
            <a:r>
              <a:rPr b="1" lang="en"/>
              <a:t>AIC information criterion</a:t>
            </a:r>
            <a:endParaRPr b="1" baseline="30000"/>
          </a:p>
        </p:txBody>
      </p:sp>
      <p:sp>
        <p:nvSpPr>
          <p:cNvPr id="173" name="Google Shape;173;p22"/>
          <p:cNvSpPr txBox="1"/>
          <p:nvPr>
            <p:ph idx="1" type="body"/>
          </p:nvPr>
        </p:nvSpPr>
        <p:spPr>
          <a:xfrm>
            <a:off x="4301300" y="1956325"/>
            <a:ext cx="4626900" cy="151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AIC criterion weights the Log-</a:t>
            </a:r>
            <a:r>
              <a:rPr lang="en"/>
              <a:t>Likelihood against the number of clusters (</a:t>
            </a:r>
            <a:r>
              <a:rPr i="1" lang="en"/>
              <a:t>this acts as a regularizer against overfitting</a:t>
            </a:r>
            <a:r>
              <a:rPr lang="en"/>
              <a:t>)</a:t>
            </a:r>
            <a:endParaRPr b="1" baseline="30000"/>
          </a:p>
        </p:txBody>
      </p:sp>
      <p:pic>
        <p:nvPicPr>
          <p:cNvPr id="174" name="Google Shape;174;p22"/>
          <p:cNvPicPr preferRelativeResize="0"/>
          <p:nvPr/>
        </p:nvPicPr>
        <p:blipFill>
          <a:blip r:embed="rId3">
            <a:alphaModFix/>
          </a:blip>
          <a:stretch>
            <a:fillRect/>
          </a:stretch>
        </p:blipFill>
        <p:spPr>
          <a:xfrm>
            <a:off x="423275" y="1940475"/>
            <a:ext cx="3732146" cy="1885925"/>
          </a:xfrm>
          <a:prstGeom prst="rect">
            <a:avLst/>
          </a:prstGeom>
          <a:noFill/>
          <a:ln>
            <a:noFill/>
          </a:ln>
        </p:spPr>
      </p:pic>
      <p:sp>
        <p:nvSpPr>
          <p:cNvPr id="175" name="Google Shape;175;p22"/>
          <p:cNvSpPr txBox="1"/>
          <p:nvPr>
            <p:ph idx="1" type="body"/>
          </p:nvPr>
        </p:nvSpPr>
        <p:spPr>
          <a:xfrm>
            <a:off x="423275" y="3826400"/>
            <a:ext cx="8520600" cy="8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Provided enough points of the novel data class, we can </a:t>
            </a:r>
            <a:r>
              <a:rPr b="1" lang="en"/>
              <a:t>refit the model to identify a new cluster</a:t>
            </a:r>
            <a:r>
              <a:rPr lang="en"/>
              <a:t>.</a:t>
            </a:r>
            <a:endParaRPr b="1" baseline="30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Open-World Learning</a:t>
            </a:r>
            <a:r>
              <a:rPr lang="en"/>
              <a:t>: Gaussian Mixtures</a:t>
            </a:r>
            <a:endParaRPr/>
          </a:p>
        </p:txBody>
      </p:sp>
      <p:sp>
        <p:nvSpPr>
          <p:cNvPr id="181" name="Google Shape;181;p23"/>
          <p:cNvSpPr txBox="1"/>
          <p:nvPr>
            <p:ph idx="1" type="body"/>
          </p:nvPr>
        </p:nvSpPr>
        <p:spPr>
          <a:xfrm>
            <a:off x="311700" y="1109775"/>
            <a:ext cx="8520600" cy="8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Since the clusters are determined empirically, we can also perform model selection at any point using </a:t>
            </a:r>
            <a:r>
              <a:rPr b="1" lang="en"/>
              <a:t>AIC information criterion</a:t>
            </a:r>
            <a:endParaRPr b="1" baseline="30000"/>
          </a:p>
        </p:txBody>
      </p:sp>
      <p:pic>
        <p:nvPicPr>
          <p:cNvPr id="182" name="Google Shape;182;p23"/>
          <p:cNvPicPr preferRelativeResize="0"/>
          <p:nvPr/>
        </p:nvPicPr>
        <p:blipFill>
          <a:blip r:embed="rId3">
            <a:alphaModFix/>
          </a:blip>
          <a:stretch>
            <a:fillRect/>
          </a:stretch>
        </p:blipFill>
        <p:spPr>
          <a:xfrm>
            <a:off x="311700" y="2264325"/>
            <a:ext cx="3305627" cy="2508600"/>
          </a:xfrm>
          <a:prstGeom prst="rect">
            <a:avLst/>
          </a:prstGeom>
          <a:noFill/>
          <a:ln>
            <a:noFill/>
          </a:ln>
        </p:spPr>
      </p:pic>
      <p:pic>
        <p:nvPicPr>
          <p:cNvPr id="183" name="Google Shape;183;p23"/>
          <p:cNvPicPr preferRelativeResize="0"/>
          <p:nvPr/>
        </p:nvPicPr>
        <p:blipFill>
          <a:blip r:embed="rId4">
            <a:alphaModFix/>
          </a:blip>
          <a:stretch>
            <a:fillRect/>
          </a:stretch>
        </p:blipFill>
        <p:spPr>
          <a:xfrm>
            <a:off x="5175225" y="2254713"/>
            <a:ext cx="3305624" cy="2527823"/>
          </a:xfrm>
          <a:prstGeom prst="rect">
            <a:avLst/>
          </a:prstGeom>
          <a:noFill/>
          <a:ln>
            <a:noFill/>
          </a:ln>
        </p:spPr>
      </p:pic>
      <p:cxnSp>
        <p:nvCxnSpPr>
          <p:cNvPr id="184" name="Google Shape;184;p23"/>
          <p:cNvCxnSpPr>
            <a:stCxn id="182" idx="3"/>
            <a:endCxn id="183" idx="1"/>
          </p:cNvCxnSpPr>
          <p:nvPr/>
        </p:nvCxnSpPr>
        <p:spPr>
          <a:xfrm>
            <a:off x="3617327" y="3518625"/>
            <a:ext cx="1557900" cy="600"/>
          </a:xfrm>
          <a:prstGeom prst="bentConnector3">
            <a:avLst>
              <a:gd fmla="val 50000" name="adj1"/>
            </a:avLst>
          </a:prstGeom>
          <a:noFill/>
          <a:ln cap="flat" cmpd="sng" w="28575">
            <a:solidFill>
              <a:schemeClr val="dk2"/>
            </a:solidFill>
            <a:prstDash val="solid"/>
            <a:round/>
            <a:headEnd len="med" w="med" type="none"/>
            <a:tailEnd len="med" w="med" type="stealth"/>
          </a:ln>
        </p:spPr>
      </p:cxnSp>
      <p:sp>
        <p:nvSpPr>
          <p:cNvPr id="185" name="Google Shape;185;p23"/>
          <p:cNvSpPr txBox="1"/>
          <p:nvPr/>
        </p:nvSpPr>
        <p:spPr>
          <a:xfrm>
            <a:off x="3699225" y="2016675"/>
            <a:ext cx="1557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the AIC is better for three-cluster model instead of two-cluster mode,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retrain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Open-World Learning</a:t>
            </a:r>
            <a:r>
              <a:rPr lang="en"/>
              <a:t>: Contrastive-GMMs</a:t>
            </a:r>
            <a:endParaRPr/>
          </a:p>
        </p:txBody>
      </p:sp>
      <p:sp>
        <p:nvSpPr>
          <p:cNvPr id="191" name="Google Shape;191;p24"/>
          <p:cNvSpPr txBox="1"/>
          <p:nvPr>
            <p:ph idx="1" type="body"/>
          </p:nvPr>
        </p:nvSpPr>
        <p:spPr>
          <a:xfrm>
            <a:off x="316050" y="3560875"/>
            <a:ext cx="4248900" cy="100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Figure</a:t>
            </a:r>
            <a:r>
              <a:rPr lang="en"/>
              <a:t>: Our model architecture decomposed into a Contrastive block and GMM block</a:t>
            </a:r>
            <a:endParaRPr/>
          </a:p>
          <a:p>
            <a:pPr indent="0" lvl="0" marL="0" rtl="0" algn="l">
              <a:spcBef>
                <a:spcPts val="1200"/>
              </a:spcBef>
              <a:spcAft>
                <a:spcPts val="1200"/>
              </a:spcAft>
              <a:buNone/>
            </a:pPr>
            <a:r>
              <a:t/>
            </a:r>
            <a:endParaRPr/>
          </a:p>
        </p:txBody>
      </p:sp>
      <p:pic>
        <p:nvPicPr>
          <p:cNvPr id="192" name="Google Shape;192;p24"/>
          <p:cNvPicPr preferRelativeResize="0"/>
          <p:nvPr/>
        </p:nvPicPr>
        <p:blipFill>
          <a:blip r:embed="rId3">
            <a:alphaModFix/>
          </a:blip>
          <a:stretch>
            <a:fillRect/>
          </a:stretch>
        </p:blipFill>
        <p:spPr>
          <a:xfrm>
            <a:off x="311700" y="1152475"/>
            <a:ext cx="4249052" cy="2209075"/>
          </a:xfrm>
          <a:prstGeom prst="rect">
            <a:avLst/>
          </a:prstGeom>
          <a:noFill/>
          <a:ln>
            <a:noFill/>
          </a:ln>
        </p:spPr>
      </p:pic>
      <p:sp>
        <p:nvSpPr>
          <p:cNvPr id="193" name="Google Shape;193;p24"/>
          <p:cNvSpPr txBox="1"/>
          <p:nvPr>
            <p:ph idx="1" type="body"/>
          </p:nvPr>
        </p:nvSpPr>
        <p:spPr>
          <a:xfrm>
            <a:off x="4787650" y="1207500"/>
            <a:ext cx="4248900" cy="362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method incorporates a Gaussian penalty term into a traditional Contrastive-Learning framework</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Contrastive Block</a:t>
            </a:r>
            <a:r>
              <a:rPr lang="en"/>
              <a:t>: provide </a:t>
            </a:r>
            <a:r>
              <a:rPr lang="en"/>
              <a:t>separated</a:t>
            </a:r>
            <a:r>
              <a:rPr lang="en"/>
              <a:t> embedding space</a:t>
            </a:r>
            <a:endParaRPr/>
          </a:p>
          <a:p>
            <a:pPr indent="0" lvl="0" marL="0" rtl="0" algn="l">
              <a:spcBef>
                <a:spcPts val="1200"/>
              </a:spcBef>
              <a:spcAft>
                <a:spcPts val="0"/>
              </a:spcAft>
              <a:buNone/>
            </a:pPr>
            <a:r>
              <a:rPr b="1" lang="en"/>
              <a:t>GMM Block:</a:t>
            </a:r>
            <a:r>
              <a:rPr lang="en"/>
              <a:t> provide feedback on how easily we can fit that space</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Evaluations</a:t>
            </a:r>
            <a:endParaRPr b="1"/>
          </a:p>
        </p:txBody>
      </p:sp>
      <p:sp>
        <p:nvSpPr>
          <p:cNvPr id="199" name="Google Shape;199;p25"/>
          <p:cNvSpPr txBox="1"/>
          <p:nvPr>
            <p:ph idx="1" type="body"/>
          </p:nvPr>
        </p:nvSpPr>
        <p:spPr>
          <a:xfrm>
            <a:off x="3429000" y="1152475"/>
            <a:ext cx="511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Dataset</a:t>
            </a:r>
            <a:r>
              <a:rPr lang="en"/>
              <a:t>: We evaluate our model performance on the ModelNet40 dataset</a:t>
            </a:r>
            <a:endParaRPr/>
          </a:p>
          <a:p>
            <a:pPr indent="0" lvl="0" marL="0" rtl="0" algn="l">
              <a:spcBef>
                <a:spcPts val="1200"/>
              </a:spcBef>
              <a:spcAft>
                <a:spcPts val="0"/>
              </a:spcAft>
              <a:buNone/>
            </a:pPr>
            <a:r>
              <a:rPr b="1" lang="en"/>
              <a:t>Why</a:t>
            </a:r>
            <a:r>
              <a:rPr lang="en"/>
              <a:t>: Many </a:t>
            </a:r>
            <a:r>
              <a:rPr i="1" lang="en"/>
              <a:t>different</a:t>
            </a:r>
            <a:r>
              <a:rPr lang="en"/>
              <a:t> types of object classes</a:t>
            </a:r>
            <a:endParaRPr/>
          </a:p>
          <a:p>
            <a:pPr indent="0" lvl="0" marL="0" rtl="0" algn="l">
              <a:spcBef>
                <a:spcPts val="1200"/>
              </a:spcBef>
              <a:spcAft>
                <a:spcPts val="0"/>
              </a:spcAft>
              <a:buNone/>
            </a:pPr>
            <a:r>
              <a:rPr lang="en"/>
              <a:t>Since the </a:t>
            </a:r>
            <a:r>
              <a:rPr lang="en"/>
              <a:t>importance</a:t>
            </a:r>
            <a:r>
              <a:rPr lang="en"/>
              <a:t> of novel instances is unclear, we evaluate with a scaled (𝝺) accuracy:</a:t>
            </a:r>
            <a:endParaRPr/>
          </a:p>
          <a:p>
            <a:pPr indent="0" lvl="0" marL="0" rtl="0" algn="l">
              <a:spcBef>
                <a:spcPts val="1200"/>
              </a:spcBef>
              <a:spcAft>
                <a:spcPts val="1200"/>
              </a:spcAft>
              <a:buNone/>
            </a:pPr>
            <a:r>
              <a:t/>
            </a:r>
            <a:endParaRPr/>
          </a:p>
        </p:txBody>
      </p:sp>
      <p:pic>
        <p:nvPicPr>
          <p:cNvPr id="200" name="Google Shape;200;p25"/>
          <p:cNvPicPr preferRelativeResize="0"/>
          <p:nvPr/>
        </p:nvPicPr>
        <p:blipFill>
          <a:blip r:embed="rId3">
            <a:alphaModFix/>
          </a:blip>
          <a:stretch>
            <a:fillRect/>
          </a:stretch>
        </p:blipFill>
        <p:spPr>
          <a:xfrm>
            <a:off x="522550" y="1274775"/>
            <a:ext cx="2677849" cy="2656274"/>
          </a:xfrm>
          <a:prstGeom prst="rect">
            <a:avLst/>
          </a:prstGeom>
          <a:noFill/>
          <a:ln cap="flat" cmpd="sng" w="19050">
            <a:solidFill>
              <a:schemeClr val="dk2"/>
            </a:solidFill>
            <a:prstDash val="solid"/>
            <a:round/>
            <a:headEnd len="sm" w="sm" type="none"/>
            <a:tailEnd len="sm" w="sm" type="none"/>
          </a:ln>
        </p:spPr>
      </p:pic>
      <p:pic>
        <p:nvPicPr>
          <p:cNvPr id="201" name="Google Shape;201;p25"/>
          <p:cNvPicPr preferRelativeResize="0"/>
          <p:nvPr/>
        </p:nvPicPr>
        <p:blipFill>
          <a:blip r:embed="rId4">
            <a:alphaModFix/>
          </a:blip>
          <a:stretch>
            <a:fillRect/>
          </a:stretch>
        </p:blipFill>
        <p:spPr>
          <a:xfrm>
            <a:off x="3703775" y="3292200"/>
            <a:ext cx="4418126" cy="805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Experiments</a:t>
            </a:r>
            <a:r>
              <a:rPr lang="en"/>
              <a:t>: Ablation</a:t>
            </a:r>
            <a:endParaRPr/>
          </a:p>
        </p:txBody>
      </p:sp>
      <p:sp>
        <p:nvSpPr>
          <p:cNvPr id="207" name="Google Shape;207;p26"/>
          <p:cNvSpPr txBox="1"/>
          <p:nvPr>
            <p:ph idx="1" type="body"/>
          </p:nvPr>
        </p:nvSpPr>
        <p:spPr>
          <a:xfrm>
            <a:off x="311700" y="3634550"/>
            <a:ext cx="2875500" cy="9813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b="1" lang="en"/>
              <a:t>Figure</a:t>
            </a:r>
            <a:r>
              <a:rPr lang="en"/>
              <a:t>: learned embeddings without Gaussian </a:t>
            </a:r>
            <a:r>
              <a:rPr lang="en"/>
              <a:t>penalty</a:t>
            </a:r>
            <a:r>
              <a:rPr lang="en"/>
              <a:t> (top) and with Gaussian </a:t>
            </a:r>
            <a:r>
              <a:rPr lang="en"/>
              <a:t>penalty</a:t>
            </a:r>
            <a:r>
              <a:rPr lang="en"/>
              <a:t> (bottom)</a:t>
            </a:r>
            <a:endParaRPr/>
          </a:p>
        </p:txBody>
      </p:sp>
      <p:pic>
        <p:nvPicPr>
          <p:cNvPr id="208" name="Google Shape;208;p26"/>
          <p:cNvPicPr preferRelativeResize="0"/>
          <p:nvPr/>
        </p:nvPicPr>
        <p:blipFill>
          <a:blip r:embed="rId3">
            <a:alphaModFix/>
          </a:blip>
          <a:stretch>
            <a:fillRect/>
          </a:stretch>
        </p:blipFill>
        <p:spPr>
          <a:xfrm>
            <a:off x="311700" y="1152475"/>
            <a:ext cx="2260051" cy="1151325"/>
          </a:xfrm>
          <a:prstGeom prst="rect">
            <a:avLst/>
          </a:prstGeom>
          <a:noFill/>
          <a:ln>
            <a:noFill/>
          </a:ln>
        </p:spPr>
      </p:pic>
      <p:pic>
        <p:nvPicPr>
          <p:cNvPr id="209" name="Google Shape;209;p26"/>
          <p:cNvPicPr preferRelativeResize="0"/>
          <p:nvPr/>
        </p:nvPicPr>
        <p:blipFill>
          <a:blip r:embed="rId4">
            <a:alphaModFix/>
          </a:blip>
          <a:stretch>
            <a:fillRect/>
          </a:stretch>
        </p:blipFill>
        <p:spPr>
          <a:xfrm>
            <a:off x="458087" y="2151400"/>
            <a:ext cx="1967275" cy="1483150"/>
          </a:xfrm>
          <a:prstGeom prst="rect">
            <a:avLst/>
          </a:prstGeom>
          <a:noFill/>
          <a:ln>
            <a:noFill/>
          </a:ln>
        </p:spPr>
      </p:pic>
      <p:pic>
        <p:nvPicPr>
          <p:cNvPr id="210" name="Google Shape;210;p26"/>
          <p:cNvPicPr preferRelativeResize="0"/>
          <p:nvPr/>
        </p:nvPicPr>
        <p:blipFill>
          <a:blip r:embed="rId5">
            <a:alphaModFix/>
          </a:blip>
          <a:stretch>
            <a:fillRect/>
          </a:stretch>
        </p:blipFill>
        <p:spPr>
          <a:xfrm>
            <a:off x="3598748" y="1152475"/>
            <a:ext cx="4513602" cy="1578026"/>
          </a:xfrm>
          <a:prstGeom prst="rect">
            <a:avLst/>
          </a:prstGeom>
          <a:noFill/>
          <a:ln>
            <a:noFill/>
          </a:ln>
        </p:spPr>
      </p:pic>
      <p:sp>
        <p:nvSpPr>
          <p:cNvPr id="211" name="Google Shape;211;p26"/>
          <p:cNvSpPr txBox="1"/>
          <p:nvPr>
            <p:ph idx="1" type="body"/>
          </p:nvPr>
        </p:nvSpPr>
        <p:spPr>
          <a:xfrm>
            <a:off x="3459300" y="3218700"/>
            <a:ext cx="4653000" cy="140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scale (𝛅 above) our Gaussian penalty and note that the ideal mixture prefers the contrastive penalty by a fraction of ~</a:t>
            </a:r>
            <a:r>
              <a:rPr b="1" lang="en"/>
              <a:t>1/2</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Experiments</a:t>
            </a:r>
            <a:r>
              <a:rPr lang="en"/>
              <a:t>: Novelty Detection</a:t>
            </a:r>
            <a:endParaRPr/>
          </a:p>
          <a:p>
            <a:pPr indent="0" lvl="0" marL="0" rtl="0" algn="l">
              <a:spcBef>
                <a:spcPts val="0"/>
              </a:spcBef>
              <a:spcAft>
                <a:spcPts val="0"/>
              </a:spcAft>
              <a:buNone/>
            </a:pPr>
            <a:r>
              <a:t/>
            </a:r>
            <a:endParaRPr/>
          </a:p>
        </p:txBody>
      </p:sp>
      <p:sp>
        <p:nvSpPr>
          <p:cNvPr id="217" name="Google Shape;217;p27"/>
          <p:cNvSpPr txBox="1"/>
          <p:nvPr>
            <p:ph idx="1" type="body"/>
          </p:nvPr>
        </p:nvSpPr>
        <p:spPr>
          <a:xfrm>
            <a:off x="311700" y="3769700"/>
            <a:ext cx="3710700" cy="967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b="1" lang="en"/>
              <a:t>Figure</a:t>
            </a:r>
            <a:r>
              <a:rPr lang="en"/>
              <a:t>: Accuracy by lambda-value (</a:t>
            </a:r>
            <a:r>
              <a:rPr lang="en"/>
              <a:t>𝝺</a:t>
            </a:r>
            <a:r>
              <a:rPr lang="en"/>
              <a:t>). Smaller lambdas corresponds to higher weighting of the novel instances –</a:t>
            </a:r>
            <a:r>
              <a:rPr i="1" lang="en"/>
              <a:t> i.e, a lambda of zero evaluates accuracy only on the novel set</a:t>
            </a:r>
            <a:r>
              <a:rPr lang="en"/>
              <a:t>. </a:t>
            </a:r>
            <a:endParaRPr/>
          </a:p>
        </p:txBody>
      </p:sp>
      <p:pic>
        <p:nvPicPr>
          <p:cNvPr id="218" name="Google Shape;218;p27"/>
          <p:cNvPicPr preferRelativeResize="0"/>
          <p:nvPr/>
        </p:nvPicPr>
        <p:blipFill>
          <a:blip r:embed="rId3">
            <a:alphaModFix/>
          </a:blip>
          <a:stretch>
            <a:fillRect/>
          </a:stretch>
        </p:blipFill>
        <p:spPr>
          <a:xfrm>
            <a:off x="311700" y="1152475"/>
            <a:ext cx="3410675" cy="2558000"/>
          </a:xfrm>
          <a:prstGeom prst="rect">
            <a:avLst/>
          </a:prstGeom>
          <a:noFill/>
          <a:ln>
            <a:noFill/>
          </a:ln>
        </p:spPr>
      </p:pic>
      <p:sp>
        <p:nvSpPr>
          <p:cNvPr id="219" name="Google Shape;219;p27"/>
          <p:cNvSpPr txBox="1"/>
          <p:nvPr>
            <p:ph idx="1" type="body"/>
          </p:nvPr>
        </p:nvSpPr>
        <p:spPr>
          <a:xfrm>
            <a:off x="4022400" y="1229575"/>
            <a:ext cx="4614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Threshold</a:t>
            </a:r>
            <a:endParaRPr b="1"/>
          </a:p>
          <a:p>
            <a:pPr indent="-317500" lvl="1" marL="914400" rtl="0" algn="l">
              <a:spcBef>
                <a:spcPts val="0"/>
              </a:spcBef>
              <a:spcAft>
                <a:spcPts val="0"/>
              </a:spcAft>
              <a:buSzPts val="1400"/>
              <a:buChar char="○"/>
            </a:pPr>
            <a:r>
              <a:rPr lang="en"/>
              <a:t>If prediction confidence is below a threshold, predict it’s novel</a:t>
            </a:r>
            <a:endParaRPr/>
          </a:p>
          <a:p>
            <a:pPr indent="-317500" lvl="1" marL="914400" rtl="0" algn="l">
              <a:spcBef>
                <a:spcPts val="0"/>
              </a:spcBef>
              <a:spcAft>
                <a:spcPts val="0"/>
              </a:spcAft>
              <a:buSzPts val="1400"/>
              <a:buChar char="○"/>
            </a:pPr>
            <a:r>
              <a:rPr lang="en"/>
              <a:t>Most efficient with threshold of 0.95</a:t>
            </a:r>
            <a:br>
              <a:rPr lang="en"/>
            </a:br>
            <a:endParaRPr/>
          </a:p>
          <a:p>
            <a:pPr indent="-342900" lvl="0" marL="457200" rtl="0" algn="l">
              <a:spcBef>
                <a:spcPts val="0"/>
              </a:spcBef>
              <a:spcAft>
                <a:spcPts val="0"/>
              </a:spcAft>
              <a:buSzPts val="1800"/>
              <a:buChar char="●"/>
            </a:pPr>
            <a:r>
              <a:rPr b="1" lang="en"/>
              <a:t>Clip2Point</a:t>
            </a:r>
            <a:endParaRPr b="1"/>
          </a:p>
          <a:p>
            <a:pPr indent="-317500" lvl="1" marL="914400" rtl="0" algn="l">
              <a:spcBef>
                <a:spcPts val="0"/>
              </a:spcBef>
              <a:spcAft>
                <a:spcPts val="0"/>
              </a:spcAft>
              <a:buSzPts val="1400"/>
              <a:buChar char="○"/>
            </a:pPr>
            <a:r>
              <a:rPr lang="en"/>
              <a:t>Leverages LLM to do zero-shot-learning on point data</a:t>
            </a:r>
            <a:endParaRPr/>
          </a:p>
          <a:p>
            <a:pPr indent="0" lvl="0" marL="91440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Limitations</a:t>
            </a:r>
            <a:endParaRPr b="1"/>
          </a:p>
        </p:txBody>
      </p:sp>
      <p:sp>
        <p:nvSpPr>
          <p:cNvPr id="225" name="Google Shape;22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Baseline models not common</a:t>
            </a:r>
            <a:endParaRPr/>
          </a:p>
          <a:p>
            <a:pPr indent="-317500" lvl="1" marL="914400" rtl="0" algn="l">
              <a:spcBef>
                <a:spcPts val="0"/>
              </a:spcBef>
              <a:spcAft>
                <a:spcPts val="0"/>
              </a:spcAft>
              <a:buSzPts val="1400"/>
              <a:buChar char="○"/>
            </a:pPr>
            <a:r>
              <a:rPr lang="en"/>
              <a:t>Not many projects looking at novelty classification</a:t>
            </a:r>
            <a:endParaRPr/>
          </a:p>
          <a:p>
            <a:pPr indent="-317500" lvl="1" marL="914400" rtl="0" algn="l">
              <a:spcBef>
                <a:spcPts val="0"/>
              </a:spcBef>
              <a:spcAft>
                <a:spcPts val="0"/>
              </a:spcAft>
              <a:buSzPts val="1400"/>
              <a:buChar char="○"/>
            </a:pPr>
            <a:r>
              <a:rPr lang="en"/>
              <a:t>Augmenting </a:t>
            </a:r>
            <a:r>
              <a:rPr lang="en"/>
              <a:t>pre-existing</a:t>
            </a:r>
            <a:r>
              <a:rPr lang="en"/>
              <a:t> projects was required</a:t>
            </a:r>
            <a:br>
              <a:rPr lang="en"/>
            </a:br>
            <a:endParaRPr/>
          </a:p>
          <a:p>
            <a:pPr indent="-342900" lvl="0" marL="457200" rtl="0" algn="l">
              <a:spcBef>
                <a:spcPts val="0"/>
              </a:spcBef>
              <a:spcAft>
                <a:spcPts val="0"/>
              </a:spcAft>
              <a:buSzPts val="1800"/>
              <a:buChar char="●"/>
            </a:pPr>
            <a:r>
              <a:rPr lang="en"/>
              <a:t>Lack of resources (GPUs)</a:t>
            </a:r>
            <a:endParaRPr/>
          </a:p>
          <a:p>
            <a:pPr indent="-317500" lvl="1" marL="914400" rtl="0" algn="l">
              <a:spcBef>
                <a:spcPts val="0"/>
              </a:spcBef>
              <a:spcAft>
                <a:spcPts val="0"/>
              </a:spcAft>
              <a:buSzPts val="1400"/>
              <a:buChar char="○"/>
            </a:pPr>
            <a:r>
              <a:rPr lang="en"/>
              <a:t>Hard to emulate other studies that had GPUs</a:t>
            </a:r>
            <a:endParaRPr/>
          </a:p>
          <a:p>
            <a:pPr indent="-317500" lvl="1" marL="914400" rtl="0" algn="l">
              <a:spcBef>
                <a:spcPts val="0"/>
              </a:spcBef>
              <a:spcAft>
                <a:spcPts val="0"/>
              </a:spcAft>
              <a:buSzPts val="1400"/>
              <a:buChar char="○"/>
            </a:pPr>
            <a:r>
              <a:rPr lang="en"/>
              <a:t>Our model was difficult to run (had to use colab T40)</a:t>
            </a:r>
            <a:br>
              <a:rPr lang="en"/>
            </a:br>
            <a:endParaRPr/>
          </a:p>
          <a:p>
            <a:pPr indent="-342900" lvl="0" marL="457200" rtl="0" algn="l">
              <a:spcBef>
                <a:spcPts val="0"/>
              </a:spcBef>
              <a:spcAft>
                <a:spcPts val="0"/>
              </a:spcAft>
              <a:buSzPts val="1800"/>
              <a:buChar char="●"/>
            </a:pPr>
            <a:r>
              <a:rPr lang="en"/>
              <a:t>Limited testing with data due to time </a:t>
            </a:r>
            <a:r>
              <a:rPr lang="en"/>
              <a:t>constraint</a:t>
            </a:r>
            <a:endParaRPr/>
          </a:p>
          <a:p>
            <a:pPr indent="-317500" lvl="1" marL="914400" rtl="0" algn="l">
              <a:spcBef>
                <a:spcPts val="0"/>
              </a:spcBef>
              <a:spcAft>
                <a:spcPts val="0"/>
              </a:spcAft>
              <a:buSzPts val="1400"/>
              <a:buChar char="○"/>
            </a:pPr>
            <a:r>
              <a:rPr lang="en"/>
              <a:t>Only got to train and run on a small </a:t>
            </a:r>
            <a:r>
              <a:rPr lang="en"/>
              <a:t>set of the open world data</a:t>
            </a:r>
            <a:endParaRPr/>
          </a:p>
          <a:p>
            <a:pPr indent="-317500" lvl="1" marL="914400" rtl="0" algn="l">
              <a:spcBef>
                <a:spcPts val="0"/>
              </a:spcBef>
              <a:spcAft>
                <a:spcPts val="0"/>
              </a:spcAft>
              <a:buSzPts val="1400"/>
              <a:buChar char="○"/>
            </a:pPr>
            <a:r>
              <a:rPr lang="en"/>
              <a:t>Cannot train on more data due to lack of time</a:t>
            </a:r>
            <a:endParaRPr/>
          </a:p>
        </p:txBody>
      </p:sp>
      <p:pic>
        <p:nvPicPr>
          <p:cNvPr id="226" name="Google Shape;226;p28"/>
          <p:cNvPicPr preferRelativeResize="0"/>
          <p:nvPr/>
        </p:nvPicPr>
        <p:blipFill>
          <a:blip r:embed="rId3">
            <a:alphaModFix/>
          </a:blip>
          <a:stretch>
            <a:fillRect/>
          </a:stretch>
        </p:blipFill>
        <p:spPr>
          <a:xfrm>
            <a:off x="5899300" y="946100"/>
            <a:ext cx="2866924" cy="2866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232" name="Google Shape;232;p29"/>
          <p:cNvSpPr txBox="1"/>
          <p:nvPr>
            <p:ph idx="1" type="body"/>
          </p:nvPr>
        </p:nvSpPr>
        <p:spPr>
          <a:xfrm>
            <a:off x="311700" y="1152475"/>
            <a:ext cx="7146900" cy="137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Takeaway</a:t>
            </a:r>
            <a:endParaRPr b="1"/>
          </a:p>
          <a:p>
            <a:pPr indent="0" lvl="0" marL="0" rtl="0" algn="l">
              <a:spcBef>
                <a:spcPts val="1200"/>
              </a:spcBef>
              <a:spcAft>
                <a:spcPts val="1200"/>
              </a:spcAft>
              <a:buNone/>
            </a:pPr>
            <a:r>
              <a:rPr lang="en" sz="1500"/>
              <a:t>We present a smaller alternative to comparable zero-shot models that need not be retrained from </a:t>
            </a:r>
            <a:r>
              <a:rPr lang="en" sz="1500"/>
              <a:t>scratch</a:t>
            </a:r>
            <a:r>
              <a:rPr lang="en" sz="1500"/>
              <a:t> to learn progressively from new </a:t>
            </a:r>
            <a:r>
              <a:rPr lang="en" sz="1500"/>
              <a:t>instances</a:t>
            </a:r>
            <a:endParaRPr sz="1500"/>
          </a:p>
        </p:txBody>
      </p:sp>
      <p:sp>
        <p:nvSpPr>
          <p:cNvPr id="233" name="Google Shape;233;p29"/>
          <p:cNvSpPr txBox="1"/>
          <p:nvPr/>
        </p:nvSpPr>
        <p:spPr>
          <a:xfrm>
            <a:off x="365650" y="2361400"/>
            <a:ext cx="5870400" cy="232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2"/>
                </a:solidFill>
              </a:rPr>
              <a:t>Future Work</a:t>
            </a:r>
            <a:endParaRPr b="1"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a:solidFill>
                  <a:schemeClr val="dk2"/>
                </a:solidFill>
              </a:rPr>
              <a:t>Train on much bigger set of open world data</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a:solidFill>
                  <a:schemeClr val="dk2"/>
                </a:solidFill>
              </a:rPr>
              <a:t>More empirical evaluation classifying between novel classes </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Here, we focus almost exclusively on novelty detection</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a:solidFill>
                  <a:schemeClr val="dk2"/>
                </a:solidFill>
              </a:rPr>
              <a:t>More empirical evaluation of the model over time; </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When is it beneficial to retrain the model from scratch on new data vs. retraining the Gaussian Mixture Model</a:t>
            </a:r>
            <a:endParaRPr/>
          </a:p>
        </p:txBody>
      </p:sp>
      <p:pic>
        <p:nvPicPr>
          <p:cNvPr id="234" name="Google Shape;234;p29"/>
          <p:cNvPicPr preferRelativeResize="0"/>
          <p:nvPr/>
        </p:nvPicPr>
        <p:blipFill>
          <a:blip r:embed="rId3">
            <a:alphaModFix/>
          </a:blip>
          <a:stretch>
            <a:fillRect/>
          </a:stretch>
        </p:blipFill>
        <p:spPr>
          <a:xfrm>
            <a:off x="6000460" y="2790799"/>
            <a:ext cx="2831840" cy="1887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Open-World Learning</a:t>
            </a:r>
            <a:r>
              <a:rPr lang="en"/>
              <a:t>: an overview</a:t>
            </a:r>
            <a:endParaRPr/>
          </a:p>
        </p:txBody>
      </p:sp>
      <p:sp>
        <p:nvSpPr>
          <p:cNvPr id="63" name="Google Shape;63;p14"/>
          <p:cNvSpPr txBox="1"/>
          <p:nvPr>
            <p:ph idx="1" type="body"/>
          </p:nvPr>
        </p:nvSpPr>
        <p:spPr>
          <a:xfrm>
            <a:off x="311700" y="1054650"/>
            <a:ext cx="8520600" cy="372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the wake of Deep-</a:t>
            </a:r>
            <a:r>
              <a:rPr lang="en"/>
              <a:t>Learning’s</a:t>
            </a:r>
            <a:r>
              <a:rPr lang="en"/>
              <a:t> success </a:t>
            </a:r>
            <a:r>
              <a:rPr lang="en"/>
              <a:t>across</a:t>
            </a:r>
            <a:r>
              <a:rPr lang="en"/>
              <a:t> many benchmarks (recognition, segmentation, prediction), researchers aim to make such models robust. These models are </a:t>
            </a:r>
            <a:r>
              <a:rPr b="1" lang="en"/>
              <a:t>closed-set</a:t>
            </a:r>
            <a:r>
              <a:rPr lang="en"/>
              <a:t>; that is, they are trained on some fixed </a:t>
            </a:r>
            <a:r>
              <a:rPr i="1" lang="en"/>
              <a:t>n</a:t>
            </a:r>
            <a:r>
              <a:rPr lang="en"/>
              <a:t> classes at training time and are expected to only </a:t>
            </a:r>
            <a:r>
              <a:rPr lang="en"/>
              <a:t>encounter</a:t>
            </a:r>
            <a:r>
              <a:rPr lang="en"/>
              <a:t> those </a:t>
            </a:r>
            <a:r>
              <a:rPr i="1" lang="en"/>
              <a:t>n</a:t>
            </a:r>
            <a:r>
              <a:rPr lang="en"/>
              <a:t> classes at test time. </a:t>
            </a:r>
            <a:endParaRPr/>
          </a:p>
          <a:p>
            <a:pPr indent="0" lvl="0" marL="0" rtl="0" algn="l">
              <a:spcBef>
                <a:spcPts val="1200"/>
              </a:spcBef>
              <a:spcAft>
                <a:spcPts val="1200"/>
              </a:spcAft>
              <a:buNone/>
            </a:pPr>
            <a:r>
              <a:t/>
            </a:r>
            <a:endParaRPr/>
          </a:p>
        </p:txBody>
      </p:sp>
      <p:pic>
        <p:nvPicPr>
          <p:cNvPr id="64" name="Google Shape;64;p14"/>
          <p:cNvPicPr preferRelativeResize="0"/>
          <p:nvPr/>
        </p:nvPicPr>
        <p:blipFill rotWithShape="1">
          <a:blip r:embed="rId3">
            <a:alphaModFix/>
          </a:blip>
          <a:srcRect b="10825" l="0" r="0" t="7167"/>
          <a:stretch/>
        </p:blipFill>
        <p:spPr>
          <a:xfrm>
            <a:off x="649325" y="2913025"/>
            <a:ext cx="653117" cy="572701"/>
          </a:xfrm>
          <a:prstGeom prst="rect">
            <a:avLst/>
          </a:prstGeom>
          <a:noFill/>
          <a:ln cap="flat" cmpd="sng" w="19050">
            <a:solidFill>
              <a:schemeClr val="dk2"/>
            </a:solidFill>
            <a:prstDash val="solid"/>
            <a:round/>
            <a:headEnd len="sm" w="sm" type="none"/>
            <a:tailEnd len="sm" w="sm" type="none"/>
          </a:ln>
        </p:spPr>
      </p:pic>
      <p:pic>
        <p:nvPicPr>
          <p:cNvPr id="65" name="Google Shape;65;p14"/>
          <p:cNvPicPr preferRelativeResize="0"/>
          <p:nvPr/>
        </p:nvPicPr>
        <p:blipFill rotWithShape="1">
          <a:blip r:embed="rId3">
            <a:alphaModFix/>
          </a:blip>
          <a:srcRect b="10825" l="0" r="0" t="7167"/>
          <a:stretch/>
        </p:blipFill>
        <p:spPr>
          <a:xfrm>
            <a:off x="706475" y="2970175"/>
            <a:ext cx="653117" cy="572701"/>
          </a:xfrm>
          <a:prstGeom prst="rect">
            <a:avLst/>
          </a:prstGeom>
          <a:noFill/>
          <a:ln cap="flat" cmpd="sng" w="19050">
            <a:solidFill>
              <a:schemeClr val="dk2"/>
            </a:solidFill>
            <a:prstDash val="solid"/>
            <a:round/>
            <a:headEnd len="sm" w="sm" type="none"/>
            <a:tailEnd len="sm" w="sm" type="none"/>
          </a:ln>
        </p:spPr>
      </p:pic>
      <p:pic>
        <p:nvPicPr>
          <p:cNvPr id="66" name="Google Shape;66;p14"/>
          <p:cNvPicPr preferRelativeResize="0"/>
          <p:nvPr/>
        </p:nvPicPr>
        <p:blipFill rotWithShape="1">
          <a:blip r:embed="rId3">
            <a:alphaModFix/>
          </a:blip>
          <a:srcRect b="10825" l="0" r="0" t="7167"/>
          <a:stretch/>
        </p:blipFill>
        <p:spPr>
          <a:xfrm>
            <a:off x="763625" y="3040950"/>
            <a:ext cx="653117" cy="572701"/>
          </a:xfrm>
          <a:prstGeom prst="rect">
            <a:avLst/>
          </a:prstGeom>
          <a:noFill/>
          <a:ln cap="flat" cmpd="sng" w="19050">
            <a:solidFill>
              <a:schemeClr val="dk2"/>
            </a:solidFill>
            <a:prstDash val="solid"/>
            <a:round/>
            <a:headEnd len="sm" w="sm" type="none"/>
            <a:tailEnd len="sm" w="sm" type="none"/>
          </a:ln>
        </p:spPr>
      </p:pic>
      <p:pic>
        <p:nvPicPr>
          <p:cNvPr id="67" name="Google Shape;67;p14"/>
          <p:cNvPicPr preferRelativeResize="0"/>
          <p:nvPr/>
        </p:nvPicPr>
        <p:blipFill>
          <a:blip r:embed="rId4">
            <a:alphaModFix/>
          </a:blip>
          <a:stretch>
            <a:fillRect/>
          </a:stretch>
        </p:blipFill>
        <p:spPr>
          <a:xfrm>
            <a:off x="649324" y="3709017"/>
            <a:ext cx="653125" cy="569258"/>
          </a:xfrm>
          <a:prstGeom prst="rect">
            <a:avLst/>
          </a:prstGeom>
          <a:noFill/>
          <a:ln cap="flat" cmpd="sng" w="19050">
            <a:solidFill>
              <a:schemeClr val="dk2"/>
            </a:solidFill>
            <a:prstDash val="solid"/>
            <a:round/>
            <a:headEnd len="sm" w="sm" type="none"/>
            <a:tailEnd len="sm" w="sm" type="none"/>
          </a:ln>
        </p:spPr>
      </p:pic>
      <p:pic>
        <p:nvPicPr>
          <p:cNvPr id="68" name="Google Shape;68;p14"/>
          <p:cNvPicPr preferRelativeResize="0"/>
          <p:nvPr/>
        </p:nvPicPr>
        <p:blipFill>
          <a:blip r:embed="rId4">
            <a:alphaModFix/>
          </a:blip>
          <a:stretch>
            <a:fillRect/>
          </a:stretch>
        </p:blipFill>
        <p:spPr>
          <a:xfrm>
            <a:off x="706474" y="3766167"/>
            <a:ext cx="653125" cy="569258"/>
          </a:xfrm>
          <a:prstGeom prst="rect">
            <a:avLst/>
          </a:prstGeom>
          <a:noFill/>
          <a:ln cap="flat" cmpd="sng" w="19050">
            <a:solidFill>
              <a:schemeClr val="dk2"/>
            </a:solidFill>
            <a:prstDash val="solid"/>
            <a:round/>
            <a:headEnd len="sm" w="sm" type="none"/>
            <a:tailEnd len="sm" w="sm" type="none"/>
          </a:ln>
        </p:spPr>
      </p:pic>
      <p:pic>
        <p:nvPicPr>
          <p:cNvPr id="69" name="Google Shape;69;p14"/>
          <p:cNvPicPr preferRelativeResize="0"/>
          <p:nvPr/>
        </p:nvPicPr>
        <p:blipFill>
          <a:blip r:embed="rId4">
            <a:alphaModFix/>
          </a:blip>
          <a:stretch>
            <a:fillRect/>
          </a:stretch>
        </p:blipFill>
        <p:spPr>
          <a:xfrm>
            <a:off x="763624" y="3823317"/>
            <a:ext cx="653125" cy="569258"/>
          </a:xfrm>
          <a:prstGeom prst="rect">
            <a:avLst/>
          </a:prstGeom>
          <a:noFill/>
          <a:ln cap="flat" cmpd="sng" w="19050">
            <a:solidFill>
              <a:schemeClr val="dk2"/>
            </a:solidFill>
            <a:prstDash val="solid"/>
            <a:round/>
            <a:headEnd len="sm" w="sm" type="none"/>
            <a:tailEnd len="sm" w="sm" type="none"/>
          </a:ln>
        </p:spPr>
      </p:pic>
      <p:sp>
        <p:nvSpPr>
          <p:cNvPr id="70" name="Google Shape;70;p14"/>
          <p:cNvSpPr/>
          <p:nvPr/>
        </p:nvSpPr>
        <p:spPr>
          <a:xfrm>
            <a:off x="2214300" y="3266800"/>
            <a:ext cx="1578600" cy="8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Black-Box</a:t>
            </a:r>
            <a:endParaRPr b="1" sz="1600"/>
          </a:p>
          <a:p>
            <a:pPr indent="0" lvl="0" marL="0" rtl="0" algn="ctr">
              <a:spcBef>
                <a:spcPts val="0"/>
              </a:spcBef>
              <a:spcAft>
                <a:spcPts val="0"/>
              </a:spcAft>
              <a:buNone/>
            </a:pPr>
            <a:r>
              <a:rPr b="1" lang="en" sz="1600"/>
              <a:t>Model</a:t>
            </a:r>
            <a:endParaRPr b="1" sz="1600"/>
          </a:p>
        </p:txBody>
      </p:sp>
      <p:cxnSp>
        <p:nvCxnSpPr>
          <p:cNvPr id="71" name="Google Shape;71;p14"/>
          <p:cNvCxnSpPr>
            <a:stCxn id="66" idx="3"/>
            <a:endCxn id="70" idx="1"/>
          </p:cNvCxnSpPr>
          <p:nvPr/>
        </p:nvCxnSpPr>
        <p:spPr>
          <a:xfrm>
            <a:off x="1416742" y="3327301"/>
            <a:ext cx="797700" cy="361200"/>
          </a:xfrm>
          <a:prstGeom prst="bentConnector3">
            <a:avLst>
              <a:gd fmla="val 49991" name="adj1"/>
            </a:avLst>
          </a:prstGeom>
          <a:noFill/>
          <a:ln cap="flat" cmpd="sng" w="9525">
            <a:solidFill>
              <a:schemeClr val="dk2"/>
            </a:solidFill>
            <a:prstDash val="solid"/>
            <a:round/>
            <a:headEnd len="med" w="med" type="none"/>
            <a:tailEnd len="med" w="med" type="stealth"/>
          </a:ln>
        </p:spPr>
      </p:cxnSp>
      <p:cxnSp>
        <p:nvCxnSpPr>
          <p:cNvPr id="72" name="Google Shape;72;p14"/>
          <p:cNvCxnSpPr>
            <a:stCxn id="69" idx="3"/>
            <a:endCxn id="70" idx="1"/>
          </p:cNvCxnSpPr>
          <p:nvPr/>
        </p:nvCxnSpPr>
        <p:spPr>
          <a:xfrm flipH="1" rot="10800000">
            <a:off x="1416749" y="3688546"/>
            <a:ext cx="797700" cy="419400"/>
          </a:xfrm>
          <a:prstGeom prst="bentConnector3">
            <a:avLst>
              <a:gd fmla="val 49991" name="adj1"/>
            </a:avLst>
          </a:prstGeom>
          <a:noFill/>
          <a:ln cap="flat" cmpd="sng" w="9525">
            <a:solidFill>
              <a:schemeClr val="dk2"/>
            </a:solidFill>
            <a:prstDash val="solid"/>
            <a:round/>
            <a:headEnd len="med" w="med" type="none"/>
            <a:tailEnd len="med" w="med" type="stealth"/>
          </a:ln>
        </p:spPr>
      </p:cxnSp>
      <p:sp>
        <p:nvSpPr>
          <p:cNvPr id="73" name="Google Shape;73;p14"/>
          <p:cNvSpPr txBox="1"/>
          <p:nvPr/>
        </p:nvSpPr>
        <p:spPr>
          <a:xfrm>
            <a:off x="2108200" y="4300950"/>
            <a:ext cx="17553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Training-Time</a:t>
            </a:r>
            <a:endParaRPr/>
          </a:p>
        </p:txBody>
      </p:sp>
      <p:sp>
        <p:nvSpPr>
          <p:cNvPr id="74" name="Google Shape;74;p14"/>
          <p:cNvSpPr/>
          <p:nvPr/>
        </p:nvSpPr>
        <p:spPr>
          <a:xfrm>
            <a:off x="5577950" y="3266800"/>
            <a:ext cx="1578600" cy="8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Black-Box</a:t>
            </a:r>
            <a:endParaRPr b="1" sz="1600"/>
          </a:p>
          <a:p>
            <a:pPr indent="0" lvl="0" marL="0" rtl="0" algn="ctr">
              <a:spcBef>
                <a:spcPts val="0"/>
              </a:spcBef>
              <a:spcAft>
                <a:spcPts val="0"/>
              </a:spcAft>
              <a:buNone/>
            </a:pPr>
            <a:r>
              <a:rPr b="1" lang="en" sz="1600"/>
              <a:t>Model</a:t>
            </a:r>
            <a:endParaRPr b="1" sz="1600"/>
          </a:p>
        </p:txBody>
      </p:sp>
      <p:pic>
        <p:nvPicPr>
          <p:cNvPr id="75" name="Google Shape;75;p14"/>
          <p:cNvPicPr preferRelativeResize="0"/>
          <p:nvPr/>
        </p:nvPicPr>
        <p:blipFill rotWithShape="1">
          <a:blip r:embed="rId3">
            <a:alphaModFix/>
          </a:blip>
          <a:srcRect b="10825" l="0" r="0" t="7167"/>
          <a:stretch/>
        </p:blipFill>
        <p:spPr>
          <a:xfrm>
            <a:off x="4592925" y="3402250"/>
            <a:ext cx="653117" cy="572701"/>
          </a:xfrm>
          <a:prstGeom prst="rect">
            <a:avLst/>
          </a:prstGeom>
          <a:noFill/>
          <a:ln cap="flat" cmpd="sng" w="19050">
            <a:solidFill>
              <a:schemeClr val="dk2"/>
            </a:solidFill>
            <a:prstDash val="solid"/>
            <a:round/>
            <a:headEnd len="sm" w="sm" type="none"/>
            <a:tailEnd len="sm" w="sm" type="none"/>
          </a:ln>
        </p:spPr>
      </p:pic>
      <p:cxnSp>
        <p:nvCxnSpPr>
          <p:cNvPr id="76" name="Google Shape;76;p14"/>
          <p:cNvCxnSpPr>
            <a:stCxn id="75" idx="3"/>
            <a:endCxn id="74" idx="1"/>
          </p:cNvCxnSpPr>
          <p:nvPr/>
        </p:nvCxnSpPr>
        <p:spPr>
          <a:xfrm>
            <a:off x="5246042" y="3688601"/>
            <a:ext cx="331800" cy="600"/>
          </a:xfrm>
          <a:prstGeom prst="bentConnector3">
            <a:avLst>
              <a:gd fmla="val 50016" name="adj1"/>
            </a:avLst>
          </a:prstGeom>
          <a:noFill/>
          <a:ln cap="flat" cmpd="sng" w="9525">
            <a:solidFill>
              <a:schemeClr val="dk2"/>
            </a:solidFill>
            <a:prstDash val="solid"/>
            <a:round/>
            <a:headEnd len="med" w="med" type="none"/>
            <a:tailEnd len="med" w="med" type="stealth"/>
          </a:ln>
        </p:spPr>
      </p:cxnSp>
      <p:sp>
        <p:nvSpPr>
          <p:cNvPr id="77" name="Google Shape;77;p14"/>
          <p:cNvSpPr/>
          <p:nvPr/>
        </p:nvSpPr>
        <p:spPr>
          <a:xfrm>
            <a:off x="7488450" y="3450700"/>
            <a:ext cx="966000" cy="476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“Chicken”</a:t>
            </a:r>
            <a:endParaRPr/>
          </a:p>
        </p:txBody>
      </p:sp>
      <p:cxnSp>
        <p:nvCxnSpPr>
          <p:cNvPr id="78" name="Google Shape;78;p14"/>
          <p:cNvCxnSpPr>
            <a:stCxn id="74" idx="3"/>
            <a:endCxn id="77" idx="1"/>
          </p:cNvCxnSpPr>
          <p:nvPr/>
        </p:nvCxnSpPr>
        <p:spPr>
          <a:xfrm>
            <a:off x="7156550" y="3688600"/>
            <a:ext cx="331800" cy="600"/>
          </a:xfrm>
          <a:prstGeom prst="bentConnector3">
            <a:avLst>
              <a:gd fmla="val 50015" name="adj1"/>
            </a:avLst>
          </a:prstGeom>
          <a:noFill/>
          <a:ln cap="flat" cmpd="sng" w="9525">
            <a:solidFill>
              <a:schemeClr val="dk2"/>
            </a:solidFill>
            <a:prstDash val="solid"/>
            <a:round/>
            <a:headEnd len="med" w="med" type="none"/>
            <a:tailEnd len="med" w="med" type="stealth"/>
          </a:ln>
        </p:spPr>
      </p:cxnSp>
      <p:sp>
        <p:nvSpPr>
          <p:cNvPr id="79" name="Google Shape;79;p14"/>
          <p:cNvSpPr txBox="1"/>
          <p:nvPr/>
        </p:nvSpPr>
        <p:spPr>
          <a:xfrm>
            <a:off x="5580650" y="4300950"/>
            <a:ext cx="17553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Test</a:t>
            </a:r>
            <a:r>
              <a:rPr lang="en"/>
              <a:t>-Time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Open-World Learning</a:t>
            </a:r>
            <a:r>
              <a:rPr lang="en"/>
              <a:t>: an overview</a:t>
            </a:r>
            <a:endParaRPr/>
          </a:p>
        </p:txBody>
      </p:sp>
      <p:sp>
        <p:nvSpPr>
          <p:cNvPr id="85" name="Google Shape;85;p15"/>
          <p:cNvSpPr txBox="1"/>
          <p:nvPr>
            <p:ph idx="1" type="body"/>
          </p:nvPr>
        </p:nvSpPr>
        <p:spPr>
          <a:xfrm>
            <a:off x="387900" y="1109425"/>
            <a:ext cx="8520600" cy="372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real world is not so clean. Rather, we adapt to new classes frequently, and closed-set models suffer under domain shift: change in either (</a:t>
            </a:r>
            <a:r>
              <a:rPr b="1" lang="en"/>
              <a:t>i) the ground-truth relationship between </a:t>
            </a:r>
            <a:r>
              <a:rPr b="1" i="1" lang="en"/>
              <a:t>X</a:t>
            </a:r>
            <a:r>
              <a:rPr b="1" lang="en"/>
              <a:t> and </a:t>
            </a:r>
            <a:r>
              <a:rPr b="1" i="1" lang="en"/>
              <a:t>y</a:t>
            </a:r>
            <a:r>
              <a:rPr b="1" lang="en"/>
              <a:t>,</a:t>
            </a:r>
            <a:r>
              <a:rPr lang="en"/>
              <a:t> or </a:t>
            </a:r>
            <a:r>
              <a:rPr b="1" lang="en"/>
              <a:t>(ii) change in the covariates (</a:t>
            </a:r>
            <a:r>
              <a:rPr b="1" i="1" lang="en"/>
              <a:t>X</a:t>
            </a:r>
            <a:r>
              <a:rPr b="1" lang="en"/>
              <a:t>) between train-time and test-time</a:t>
            </a:r>
            <a:r>
              <a:rPr lang="en"/>
              <a:t>. </a:t>
            </a:r>
            <a:endParaRPr/>
          </a:p>
          <a:p>
            <a:pPr indent="0" lvl="0" marL="0" rtl="0" algn="l">
              <a:spcBef>
                <a:spcPts val="1200"/>
              </a:spcBef>
              <a:spcAft>
                <a:spcPts val="1200"/>
              </a:spcAft>
              <a:buNone/>
            </a:pPr>
            <a:r>
              <a:t/>
            </a:r>
            <a:endParaRPr/>
          </a:p>
        </p:txBody>
      </p:sp>
      <p:sp>
        <p:nvSpPr>
          <p:cNvPr id="86" name="Google Shape;86;p15"/>
          <p:cNvSpPr txBox="1"/>
          <p:nvPr/>
        </p:nvSpPr>
        <p:spPr>
          <a:xfrm>
            <a:off x="600525" y="4072350"/>
            <a:ext cx="3110700" cy="615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(i)</a:t>
            </a:r>
            <a:r>
              <a:rPr lang="en"/>
              <a:t> Change in ground-truth relationship between </a:t>
            </a:r>
            <a:r>
              <a:rPr i="1" lang="en"/>
              <a:t>X</a:t>
            </a:r>
            <a:r>
              <a:rPr lang="en"/>
              <a:t> and </a:t>
            </a:r>
            <a:r>
              <a:rPr i="1" lang="en"/>
              <a:t>y</a:t>
            </a:r>
            <a:endParaRPr i="1"/>
          </a:p>
        </p:txBody>
      </p:sp>
      <p:sp>
        <p:nvSpPr>
          <p:cNvPr id="87" name="Google Shape;87;p15"/>
          <p:cNvSpPr txBox="1"/>
          <p:nvPr/>
        </p:nvSpPr>
        <p:spPr>
          <a:xfrm>
            <a:off x="5406575" y="4072350"/>
            <a:ext cx="3110700" cy="615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(ii) </a:t>
            </a:r>
            <a:r>
              <a:rPr lang="en"/>
              <a:t>Change in covariates (</a:t>
            </a:r>
            <a:r>
              <a:rPr i="1" lang="en"/>
              <a:t>X</a:t>
            </a:r>
            <a:r>
              <a:rPr lang="en"/>
              <a:t>) between train-time and </a:t>
            </a:r>
            <a:r>
              <a:rPr lang="en"/>
              <a:t>deployment</a:t>
            </a:r>
            <a:endParaRPr i="1"/>
          </a:p>
        </p:txBody>
      </p:sp>
      <p:sp>
        <p:nvSpPr>
          <p:cNvPr id="88" name="Google Shape;88;p15"/>
          <p:cNvSpPr/>
          <p:nvPr/>
        </p:nvSpPr>
        <p:spPr>
          <a:xfrm>
            <a:off x="6469250" y="2500950"/>
            <a:ext cx="1121400" cy="45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Black-Box</a:t>
            </a:r>
            <a:endParaRPr b="1" sz="1200"/>
          </a:p>
          <a:p>
            <a:pPr indent="0" lvl="0" marL="0" rtl="0" algn="ctr">
              <a:spcBef>
                <a:spcPts val="0"/>
              </a:spcBef>
              <a:spcAft>
                <a:spcPts val="0"/>
              </a:spcAft>
              <a:buNone/>
            </a:pPr>
            <a:r>
              <a:rPr b="1" lang="en" sz="1200"/>
              <a:t>Model</a:t>
            </a:r>
            <a:endParaRPr b="1" sz="1200"/>
          </a:p>
        </p:txBody>
      </p:sp>
      <p:pic>
        <p:nvPicPr>
          <p:cNvPr id="89" name="Google Shape;89;p15"/>
          <p:cNvPicPr preferRelativeResize="0"/>
          <p:nvPr/>
        </p:nvPicPr>
        <p:blipFill>
          <a:blip r:embed="rId3">
            <a:alphaModFix/>
          </a:blip>
          <a:stretch>
            <a:fillRect/>
          </a:stretch>
        </p:blipFill>
        <p:spPr>
          <a:xfrm>
            <a:off x="5213700" y="2266875"/>
            <a:ext cx="615599" cy="615601"/>
          </a:xfrm>
          <a:prstGeom prst="rect">
            <a:avLst/>
          </a:prstGeom>
          <a:noFill/>
          <a:ln cap="flat" cmpd="sng" w="19050">
            <a:solidFill>
              <a:schemeClr val="dk2"/>
            </a:solidFill>
            <a:prstDash val="solid"/>
            <a:round/>
            <a:headEnd len="sm" w="sm" type="none"/>
            <a:tailEnd len="sm" w="sm" type="none"/>
          </a:ln>
        </p:spPr>
      </p:pic>
      <p:pic>
        <p:nvPicPr>
          <p:cNvPr id="90" name="Google Shape;90;p15"/>
          <p:cNvPicPr preferRelativeResize="0"/>
          <p:nvPr/>
        </p:nvPicPr>
        <p:blipFill>
          <a:blip r:embed="rId3">
            <a:alphaModFix/>
          </a:blip>
          <a:stretch>
            <a:fillRect/>
          </a:stretch>
        </p:blipFill>
        <p:spPr>
          <a:xfrm>
            <a:off x="5270850" y="2337650"/>
            <a:ext cx="615599" cy="615601"/>
          </a:xfrm>
          <a:prstGeom prst="rect">
            <a:avLst/>
          </a:prstGeom>
          <a:noFill/>
          <a:ln cap="flat" cmpd="sng" w="19050">
            <a:solidFill>
              <a:schemeClr val="dk2"/>
            </a:solidFill>
            <a:prstDash val="solid"/>
            <a:round/>
            <a:headEnd len="sm" w="sm" type="none"/>
            <a:tailEnd len="sm" w="sm" type="none"/>
          </a:ln>
        </p:spPr>
      </p:pic>
      <p:pic>
        <p:nvPicPr>
          <p:cNvPr id="91" name="Google Shape;91;p15"/>
          <p:cNvPicPr preferRelativeResize="0"/>
          <p:nvPr/>
        </p:nvPicPr>
        <p:blipFill>
          <a:blip r:embed="rId3">
            <a:alphaModFix/>
          </a:blip>
          <a:stretch>
            <a:fillRect/>
          </a:stretch>
        </p:blipFill>
        <p:spPr>
          <a:xfrm>
            <a:off x="5328000" y="2419350"/>
            <a:ext cx="615599" cy="615601"/>
          </a:xfrm>
          <a:prstGeom prst="rect">
            <a:avLst/>
          </a:prstGeom>
          <a:noFill/>
          <a:ln cap="flat" cmpd="sng" w="19050">
            <a:solidFill>
              <a:schemeClr val="dk2"/>
            </a:solidFill>
            <a:prstDash val="solid"/>
            <a:round/>
            <a:headEnd len="sm" w="sm" type="none"/>
            <a:tailEnd len="sm" w="sm" type="none"/>
          </a:ln>
        </p:spPr>
      </p:pic>
      <p:cxnSp>
        <p:nvCxnSpPr>
          <p:cNvPr id="92" name="Google Shape;92;p15"/>
          <p:cNvCxnSpPr>
            <a:stCxn id="91" idx="3"/>
            <a:endCxn id="88" idx="1"/>
          </p:cNvCxnSpPr>
          <p:nvPr/>
        </p:nvCxnSpPr>
        <p:spPr>
          <a:xfrm>
            <a:off x="5943599" y="2727150"/>
            <a:ext cx="525600" cy="600"/>
          </a:xfrm>
          <a:prstGeom prst="bentConnector3">
            <a:avLst>
              <a:gd fmla="val 50005" name="adj1"/>
            </a:avLst>
          </a:prstGeom>
          <a:noFill/>
          <a:ln cap="flat" cmpd="sng" w="9525">
            <a:solidFill>
              <a:schemeClr val="dk2"/>
            </a:solidFill>
            <a:prstDash val="solid"/>
            <a:round/>
            <a:headEnd len="med" w="med" type="none"/>
            <a:tailEnd len="med" w="med" type="stealth"/>
          </a:ln>
        </p:spPr>
      </p:cxnSp>
      <p:pic>
        <p:nvPicPr>
          <p:cNvPr id="93" name="Google Shape;93;p15"/>
          <p:cNvPicPr preferRelativeResize="0"/>
          <p:nvPr/>
        </p:nvPicPr>
        <p:blipFill rotWithShape="1">
          <a:blip r:embed="rId4">
            <a:alphaModFix/>
          </a:blip>
          <a:srcRect b="0" l="13094" r="12924" t="0"/>
          <a:stretch/>
        </p:blipFill>
        <p:spPr>
          <a:xfrm>
            <a:off x="5363375" y="3256462"/>
            <a:ext cx="615600" cy="594370"/>
          </a:xfrm>
          <a:prstGeom prst="rect">
            <a:avLst/>
          </a:prstGeom>
          <a:noFill/>
          <a:ln cap="flat" cmpd="sng" w="19050">
            <a:solidFill>
              <a:schemeClr val="dk2"/>
            </a:solidFill>
            <a:prstDash val="solid"/>
            <a:round/>
            <a:headEnd len="sm" w="sm" type="none"/>
            <a:tailEnd len="sm" w="sm" type="none"/>
          </a:ln>
        </p:spPr>
      </p:pic>
      <p:sp>
        <p:nvSpPr>
          <p:cNvPr id="94" name="Google Shape;94;p15"/>
          <p:cNvSpPr/>
          <p:nvPr/>
        </p:nvSpPr>
        <p:spPr>
          <a:xfrm>
            <a:off x="6518250" y="3327438"/>
            <a:ext cx="1121400" cy="45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Black-Box</a:t>
            </a:r>
            <a:endParaRPr b="1" sz="1200"/>
          </a:p>
          <a:p>
            <a:pPr indent="0" lvl="0" marL="0" rtl="0" algn="ctr">
              <a:spcBef>
                <a:spcPts val="0"/>
              </a:spcBef>
              <a:spcAft>
                <a:spcPts val="0"/>
              </a:spcAft>
              <a:buNone/>
            </a:pPr>
            <a:r>
              <a:rPr b="1" lang="en" sz="1200"/>
              <a:t>Model</a:t>
            </a:r>
            <a:endParaRPr b="1" sz="1200"/>
          </a:p>
        </p:txBody>
      </p:sp>
      <p:cxnSp>
        <p:nvCxnSpPr>
          <p:cNvPr id="95" name="Google Shape;95;p15"/>
          <p:cNvCxnSpPr>
            <a:stCxn id="93" idx="3"/>
            <a:endCxn id="94" idx="1"/>
          </p:cNvCxnSpPr>
          <p:nvPr/>
        </p:nvCxnSpPr>
        <p:spPr>
          <a:xfrm>
            <a:off x="5978975" y="3553647"/>
            <a:ext cx="539400" cy="600"/>
          </a:xfrm>
          <a:prstGeom prst="bentConnector3">
            <a:avLst>
              <a:gd fmla="val 49988" name="adj1"/>
            </a:avLst>
          </a:prstGeom>
          <a:noFill/>
          <a:ln cap="flat" cmpd="sng" w="9525">
            <a:solidFill>
              <a:schemeClr val="dk2"/>
            </a:solidFill>
            <a:prstDash val="solid"/>
            <a:round/>
            <a:headEnd len="med" w="med" type="none"/>
            <a:tailEnd len="med" w="med" type="stealth"/>
          </a:ln>
        </p:spPr>
      </p:cxnSp>
      <p:sp>
        <p:nvSpPr>
          <p:cNvPr id="96" name="Google Shape;96;p15"/>
          <p:cNvSpPr txBox="1"/>
          <p:nvPr/>
        </p:nvSpPr>
        <p:spPr>
          <a:xfrm>
            <a:off x="7817775" y="2495550"/>
            <a:ext cx="8790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training</a:t>
            </a:r>
            <a:endParaRPr i="1"/>
          </a:p>
        </p:txBody>
      </p:sp>
      <p:sp>
        <p:nvSpPr>
          <p:cNvPr id="97" name="Google Shape;97;p15"/>
          <p:cNvSpPr txBox="1"/>
          <p:nvPr/>
        </p:nvSpPr>
        <p:spPr>
          <a:xfrm>
            <a:off x="7817775" y="3327450"/>
            <a:ext cx="11214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deployment</a:t>
            </a:r>
            <a:endParaRPr i="1"/>
          </a:p>
        </p:txBody>
      </p:sp>
      <p:pic>
        <p:nvPicPr>
          <p:cNvPr id="98" name="Google Shape;98;p15"/>
          <p:cNvPicPr preferRelativeResize="0"/>
          <p:nvPr/>
        </p:nvPicPr>
        <p:blipFill rotWithShape="1">
          <a:blip r:embed="rId5">
            <a:alphaModFix/>
          </a:blip>
          <a:srcRect b="14780" l="14544" r="0" t="20536"/>
          <a:stretch/>
        </p:blipFill>
        <p:spPr>
          <a:xfrm>
            <a:off x="600525" y="3143825"/>
            <a:ext cx="1802550" cy="767450"/>
          </a:xfrm>
          <a:prstGeom prst="rect">
            <a:avLst/>
          </a:prstGeom>
          <a:noFill/>
          <a:ln>
            <a:noFill/>
          </a:ln>
        </p:spPr>
      </p:pic>
      <p:sp>
        <p:nvSpPr>
          <p:cNvPr id="99" name="Google Shape;99;p15"/>
          <p:cNvSpPr txBox="1"/>
          <p:nvPr/>
        </p:nvSpPr>
        <p:spPr>
          <a:xfrm>
            <a:off x="2704450" y="2882475"/>
            <a:ext cx="1983600" cy="1046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wear/tear on the car tires changes the problem dynamics over time</a:t>
            </a:r>
            <a:endParaRPr/>
          </a:p>
        </p:txBody>
      </p:sp>
      <p:cxnSp>
        <p:nvCxnSpPr>
          <p:cNvPr id="100" name="Google Shape;100;p15"/>
          <p:cNvCxnSpPr>
            <a:stCxn id="98" idx="3"/>
            <a:endCxn id="99" idx="1"/>
          </p:cNvCxnSpPr>
          <p:nvPr/>
        </p:nvCxnSpPr>
        <p:spPr>
          <a:xfrm flipH="1" rot="10800000">
            <a:off x="2403075" y="3405750"/>
            <a:ext cx="301500" cy="121800"/>
          </a:xfrm>
          <a:prstGeom prst="bentConnector3">
            <a:avLst>
              <a:gd fmla="val 49979" name="adj1"/>
            </a:avLst>
          </a:prstGeom>
          <a:noFill/>
          <a:ln cap="flat" cmpd="sng" w="9525">
            <a:solidFill>
              <a:schemeClr val="dk2"/>
            </a:solidFill>
            <a:prstDash val="solid"/>
            <a:round/>
            <a:headEnd len="med" w="med" type="oval"/>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Open-World Learning</a:t>
            </a:r>
            <a:r>
              <a:rPr lang="en"/>
              <a:t>: an overview</a:t>
            </a:r>
            <a:endParaRPr/>
          </a:p>
        </p:txBody>
      </p:sp>
      <p:sp>
        <p:nvSpPr>
          <p:cNvPr id="106" name="Google Shape;106;p16"/>
          <p:cNvSpPr txBox="1"/>
          <p:nvPr>
            <p:ph idx="1" type="body"/>
          </p:nvPr>
        </p:nvSpPr>
        <p:spPr>
          <a:xfrm>
            <a:off x="387900" y="1109425"/>
            <a:ext cx="8520600" cy="372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most notably, </a:t>
            </a:r>
            <a:r>
              <a:rPr b="1" lang="en"/>
              <a:t>we often encounter classes during </a:t>
            </a:r>
            <a:r>
              <a:rPr b="1" lang="en"/>
              <a:t>deployment</a:t>
            </a:r>
            <a:r>
              <a:rPr b="1" lang="en"/>
              <a:t> unseen at training-time</a:t>
            </a:r>
            <a:r>
              <a:rPr lang="en"/>
              <a:t>. </a:t>
            </a:r>
            <a:endParaRPr/>
          </a:p>
          <a:p>
            <a:pPr indent="0" lvl="0" marL="0" rtl="0" algn="l">
              <a:spcBef>
                <a:spcPts val="1200"/>
              </a:spcBef>
              <a:spcAft>
                <a:spcPts val="1200"/>
              </a:spcAft>
              <a:buNone/>
            </a:pPr>
            <a:r>
              <a:t/>
            </a:r>
            <a:endParaRPr/>
          </a:p>
        </p:txBody>
      </p:sp>
      <p:pic>
        <p:nvPicPr>
          <p:cNvPr id="107" name="Google Shape;107;p16"/>
          <p:cNvPicPr preferRelativeResize="0"/>
          <p:nvPr/>
        </p:nvPicPr>
        <p:blipFill rotWithShape="1">
          <a:blip r:embed="rId3">
            <a:alphaModFix/>
          </a:blip>
          <a:srcRect b="10825" l="0" r="0" t="7167"/>
          <a:stretch/>
        </p:blipFill>
        <p:spPr>
          <a:xfrm>
            <a:off x="649325" y="2227225"/>
            <a:ext cx="653117" cy="572701"/>
          </a:xfrm>
          <a:prstGeom prst="rect">
            <a:avLst/>
          </a:prstGeom>
          <a:noFill/>
          <a:ln cap="flat" cmpd="sng" w="19050">
            <a:solidFill>
              <a:schemeClr val="dk2"/>
            </a:solidFill>
            <a:prstDash val="solid"/>
            <a:round/>
            <a:headEnd len="sm" w="sm" type="none"/>
            <a:tailEnd len="sm" w="sm" type="none"/>
          </a:ln>
        </p:spPr>
      </p:pic>
      <p:pic>
        <p:nvPicPr>
          <p:cNvPr id="108" name="Google Shape;108;p16"/>
          <p:cNvPicPr preferRelativeResize="0"/>
          <p:nvPr/>
        </p:nvPicPr>
        <p:blipFill rotWithShape="1">
          <a:blip r:embed="rId3">
            <a:alphaModFix/>
          </a:blip>
          <a:srcRect b="10825" l="0" r="0" t="7167"/>
          <a:stretch/>
        </p:blipFill>
        <p:spPr>
          <a:xfrm>
            <a:off x="706475" y="2284375"/>
            <a:ext cx="653117" cy="572701"/>
          </a:xfrm>
          <a:prstGeom prst="rect">
            <a:avLst/>
          </a:prstGeom>
          <a:noFill/>
          <a:ln cap="flat" cmpd="sng" w="19050">
            <a:solidFill>
              <a:schemeClr val="dk2"/>
            </a:solidFill>
            <a:prstDash val="solid"/>
            <a:round/>
            <a:headEnd len="sm" w="sm" type="none"/>
            <a:tailEnd len="sm" w="sm" type="none"/>
          </a:ln>
        </p:spPr>
      </p:pic>
      <p:pic>
        <p:nvPicPr>
          <p:cNvPr id="109" name="Google Shape;109;p16"/>
          <p:cNvPicPr preferRelativeResize="0"/>
          <p:nvPr/>
        </p:nvPicPr>
        <p:blipFill rotWithShape="1">
          <a:blip r:embed="rId3">
            <a:alphaModFix/>
          </a:blip>
          <a:srcRect b="10825" l="0" r="0" t="7167"/>
          <a:stretch/>
        </p:blipFill>
        <p:spPr>
          <a:xfrm>
            <a:off x="763625" y="2355150"/>
            <a:ext cx="653117" cy="572701"/>
          </a:xfrm>
          <a:prstGeom prst="rect">
            <a:avLst/>
          </a:prstGeom>
          <a:noFill/>
          <a:ln cap="flat" cmpd="sng" w="19050">
            <a:solidFill>
              <a:schemeClr val="dk2"/>
            </a:solidFill>
            <a:prstDash val="solid"/>
            <a:round/>
            <a:headEnd len="sm" w="sm" type="none"/>
            <a:tailEnd len="sm" w="sm" type="none"/>
          </a:ln>
        </p:spPr>
      </p:pic>
      <p:pic>
        <p:nvPicPr>
          <p:cNvPr id="110" name="Google Shape;110;p16"/>
          <p:cNvPicPr preferRelativeResize="0"/>
          <p:nvPr/>
        </p:nvPicPr>
        <p:blipFill>
          <a:blip r:embed="rId4">
            <a:alphaModFix/>
          </a:blip>
          <a:stretch>
            <a:fillRect/>
          </a:stretch>
        </p:blipFill>
        <p:spPr>
          <a:xfrm>
            <a:off x="649324" y="3023217"/>
            <a:ext cx="653125" cy="569258"/>
          </a:xfrm>
          <a:prstGeom prst="rect">
            <a:avLst/>
          </a:prstGeom>
          <a:noFill/>
          <a:ln cap="flat" cmpd="sng" w="19050">
            <a:solidFill>
              <a:schemeClr val="dk2"/>
            </a:solidFill>
            <a:prstDash val="solid"/>
            <a:round/>
            <a:headEnd len="sm" w="sm" type="none"/>
            <a:tailEnd len="sm" w="sm" type="none"/>
          </a:ln>
        </p:spPr>
      </p:pic>
      <p:pic>
        <p:nvPicPr>
          <p:cNvPr id="111" name="Google Shape;111;p16"/>
          <p:cNvPicPr preferRelativeResize="0"/>
          <p:nvPr/>
        </p:nvPicPr>
        <p:blipFill>
          <a:blip r:embed="rId4">
            <a:alphaModFix/>
          </a:blip>
          <a:stretch>
            <a:fillRect/>
          </a:stretch>
        </p:blipFill>
        <p:spPr>
          <a:xfrm>
            <a:off x="706474" y="3080367"/>
            <a:ext cx="653125" cy="569258"/>
          </a:xfrm>
          <a:prstGeom prst="rect">
            <a:avLst/>
          </a:prstGeom>
          <a:noFill/>
          <a:ln cap="flat" cmpd="sng" w="19050">
            <a:solidFill>
              <a:schemeClr val="dk2"/>
            </a:solidFill>
            <a:prstDash val="solid"/>
            <a:round/>
            <a:headEnd len="sm" w="sm" type="none"/>
            <a:tailEnd len="sm" w="sm" type="none"/>
          </a:ln>
        </p:spPr>
      </p:pic>
      <p:pic>
        <p:nvPicPr>
          <p:cNvPr id="112" name="Google Shape;112;p16"/>
          <p:cNvPicPr preferRelativeResize="0"/>
          <p:nvPr/>
        </p:nvPicPr>
        <p:blipFill>
          <a:blip r:embed="rId4">
            <a:alphaModFix/>
          </a:blip>
          <a:stretch>
            <a:fillRect/>
          </a:stretch>
        </p:blipFill>
        <p:spPr>
          <a:xfrm>
            <a:off x="763624" y="3137517"/>
            <a:ext cx="653125" cy="569258"/>
          </a:xfrm>
          <a:prstGeom prst="rect">
            <a:avLst/>
          </a:prstGeom>
          <a:noFill/>
          <a:ln cap="flat" cmpd="sng" w="19050">
            <a:solidFill>
              <a:schemeClr val="dk2"/>
            </a:solidFill>
            <a:prstDash val="solid"/>
            <a:round/>
            <a:headEnd len="sm" w="sm" type="none"/>
            <a:tailEnd len="sm" w="sm" type="none"/>
          </a:ln>
        </p:spPr>
      </p:pic>
      <p:sp>
        <p:nvSpPr>
          <p:cNvPr id="113" name="Google Shape;113;p16"/>
          <p:cNvSpPr/>
          <p:nvPr/>
        </p:nvSpPr>
        <p:spPr>
          <a:xfrm>
            <a:off x="2214300" y="2581000"/>
            <a:ext cx="1578600" cy="8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Black-Box</a:t>
            </a:r>
            <a:endParaRPr b="1" sz="1600"/>
          </a:p>
          <a:p>
            <a:pPr indent="0" lvl="0" marL="0" rtl="0" algn="ctr">
              <a:spcBef>
                <a:spcPts val="0"/>
              </a:spcBef>
              <a:spcAft>
                <a:spcPts val="0"/>
              </a:spcAft>
              <a:buNone/>
            </a:pPr>
            <a:r>
              <a:rPr b="1" lang="en" sz="1600"/>
              <a:t>Model</a:t>
            </a:r>
            <a:endParaRPr b="1" sz="1600"/>
          </a:p>
        </p:txBody>
      </p:sp>
      <p:cxnSp>
        <p:nvCxnSpPr>
          <p:cNvPr id="114" name="Google Shape;114;p16"/>
          <p:cNvCxnSpPr>
            <a:stCxn id="109" idx="3"/>
            <a:endCxn id="113" idx="1"/>
          </p:cNvCxnSpPr>
          <p:nvPr/>
        </p:nvCxnSpPr>
        <p:spPr>
          <a:xfrm>
            <a:off x="1416742" y="2641501"/>
            <a:ext cx="797700" cy="361200"/>
          </a:xfrm>
          <a:prstGeom prst="bentConnector3">
            <a:avLst>
              <a:gd fmla="val 49991" name="adj1"/>
            </a:avLst>
          </a:prstGeom>
          <a:noFill/>
          <a:ln cap="flat" cmpd="sng" w="9525">
            <a:solidFill>
              <a:schemeClr val="dk2"/>
            </a:solidFill>
            <a:prstDash val="solid"/>
            <a:round/>
            <a:headEnd len="med" w="med" type="none"/>
            <a:tailEnd len="med" w="med" type="stealth"/>
          </a:ln>
        </p:spPr>
      </p:cxnSp>
      <p:cxnSp>
        <p:nvCxnSpPr>
          <p:cNvPr id="115" name="Google Shape;115;p16"/>
          <p:cNvCxnSpPr>
            <a:stCxn id="112" idx="3"/>
            <a:endCxn id="113" idx="1"/>
          </p:cNvCxnSpPr>
          <p:nvPr/>
        </p:nvCxnSpPr>
        <p:spPr>
          <a:xfrm flipH="1" rot="10800000">
            <a:off x="1416749" y="3002746"/>
            <a:ext cx="797700" cy="419400"/>
          </a:xfrm>
          <a:prstGeom prst="bentConnector3">
            <a:avLst>
              <a:gd fmla="val 49991" name="adj1"/>
            </a:avLst>
          </a:prstGeom>
          <a:noFill/>
          <a:ln cap="flat" cmpd="sng" w="9525">
            <a:solidFill>
              <a:schemeClr val="dk2"/>
            </a:solidFill>
            <a:prstDash val="solid"/>
            <a:round/>
            <a:headEnd len="med" w="med" type="none"/>
            <a:tailEnd len="med" w="med" type="stealth"/>
          </a:ln>
        </p:spPr>
      </p:cxnSp>
      <p:sp>
        <p:nvSpPr>
          <p:cNvPr id="116" name="Google Shape;116;p16"/>
          <p:cNvSpPr txBox="1"/>
          <p:nvPr/>
        </p:nvSpPr>
        <p:spPr>
          <a:xfrm>
            <a:off x="2108200" y="3615150"/>
            <a:ext cx="17553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Training-Time</a:t>
            </a:r>
            <a:endParaRPr/>
          </a:p>
        </p:txBody>
      </p:sp>
      <p:sp>
        <p:nvSpPr>
          <p:cNvPr id="117" name="Google Shape;117;p16"/>
          <p:cNvSpPr/>
          <p:nvPr/>
        </p:nvSpPr>
        <p:spPr>
          <a:xfrm>
            <a:off x="5837925" y="2581300"/>
            <a:ext cx="1578600" cy="8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Black-Box</a:t>
            </a:r>
            <a:endParaRPr b="1" sz="1600"/>
          </a:p>
          <a:p>
            <a:pPr indent="0" lvl="0" marL="0" rtl="0" algn="ctr">
              <a:spcBef>
                <a:spcPts val="0"/>
              </a:spcBef>
              <a:spcAft>
                <a:spcPts val="0"/>
              </a:spcAft>
              <a:buNone/>
            </a:pPr>
            <a:r>
              <a:rPr b="1" lang="en" sz="1600"/>
              <a:t>Model</a:t>
            </a:r>
            <a:endParaRPr b="1" sz="1600"/>
          </a:p>
        </p:txBody>
      </p:sp>
      <p:sp>
        <p:nvSpPr>
          <p:cNvPr id="118" name="Google Shape;118;p16"/>
          <p:cNvSpPr txBox="1"/>
          <p:nvPr/>
        </p:nvSpPr>
        <p:spPr>
          <a:xfrm>
            <a:off x="5918200" y="3615150"/>
            <a:ext cx="17553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Deployment</a:t>
            </a:r>
            <a:endParaRPr/>
          </a:p>
        </p:txBody>
      </p:sp>
      <p:pic>
        <p:nvPicPr>
          <p:cNvPr id="119" name="Google Shape;119;p16"/>
          <p:cNvPicPr preferRelativeResize="0"/>
          <p:nvPr/>
        </p:nvPicPr>
        <p:blipFill rotWithShape="1">
          <a:blip r:embed="rId5">
            <a:alphaModFix/>
          </a:blip>
          <a:srcRect b="24655" l="11797" r="11843" t="23988"/>
          <a:stretch/>
        </p:blipFill>
        <p:spPr>
          <a:xfrm>
            <a:off x="4590450" y="2627263"/>
            <a:ext cx="797700" cy="751075"/>
          </a:xfrm>
          <a:prstGeom prst="rect">
            <a:avLst/>
          </a:prstGeom>
          <a:noFill/>
          <a:ln cap="flat" cmpd="sng" w="19050">
            <a:solidFill>
              <a:schemeClr val="dk2"/>
            </a:solidFill>
            <a:prstDash val="solid"/>
            <a:round/>
            <a:headEnd len="sm" w="sm" type="none"/>
            <a:tailEnd len="sm" w="sm" type="none"/>
          </a:ln>
        </p:spPr>
      </p:pic>
      <p:cxnSp>
        <p:nvCxnSpPr>
          <p:cNvPr id="120" name="Google Shape;120;p16"/>
          <p:cNvCxnSpPr>
            <a:stCxn id="119" idx="3"/>
            <a:endCxn id="117" idx="1"/>
          </p:cNvCxnSpPr>
          <p:nvPr/>
        </p:nvCxnSpPr>
        <p:spPr>
          <a:xfrm>
            <a:off x="5388150" y="3002800"/>
            <a:ext cx="449700" cy="600"/>
          </a:xfrm>
          <a:prstGeom prst="bentConnector3">
            <a:avLst>
              <a:gd fmla="val 50008" name="adj1"/>
            </a:avLst>
          </a:prstGeom>
          <a:noFill/>
          <a:ln cap="flat" cmpd="sng" w="9525">
            <a:solidFill>
              <a:schemeClr val="dk2"/>
            </a:solidFill>
            <a:prstDash val="solid"/>
            <a:round/>
            <a:headEnd len="med" w="med" type="none"/>
            <a:tailEnd len="med" w="med" type="stealth"/>
          </a:ln>
        </p:spPr>
      </p:cxnSp>
      <p:sp>
        <p:nvSpPr>
          <p:cNvPr id="121" name="Google Shape;121;p16"/>
          <p:cNvSpPr/>
          <p:nvPr/>
        </p:nvSpPr>
        <p:spPr>
          <a:xfrm>
            <a:off x="7866300" y="2764900"/>
            <a:ext cx="966000" cy="476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“Chicken”</a:t>
            </a:r>
            <a:endParaRPr/>
          </a:p>
        </p:txBody>
      </p:sp>
      <p:cxnSp>
        <p:nvCxnSpPr>
          <p:cNvPr id="122" name="Google Shape;122;p16"/>
          <p:cNvCxnSpPr>
            <a:stCxn id="117" idx="3"/>
            <a:endCxn id="121" idx="1"/>
          </p:cNvCxnSpPr>
          <p:nvPr/>
        </p:nvCxnSpPr>
        <p:spPr>
          <a:xfrm>
            <a:off x="7416525" y="3003100"/>
            <a:ext cx="449700" cy="600"/>
          </a:xfrm>
          <a:prstGeom prst="bentConnector3">
            <a:avLst>
              <a:gd fmla="val 50008"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7"/>
          <p:cNvPicPr preferRelativeResize="0"/>
          <p:nvPr/>
        </p:nvPicPr>
        <p:blipFill>
          <a:blip r:embed="rId3">
            <a:alphaModFix/>
          </a:blip>
          <a:stretch>
            <a:fillRect/>
          </a:stretch>
        </p:blipFill>
        <p:spPr>
          <a:xfrm rot="-183931">
            <a:off x="978225" y="1167725"/>
            <a:ext cx="2019098" cy="2348475"/>
          </a:xfrm>
          <a:prstGeom prst="rect">
            <a:avLst/>
          </a:prstGeom>
          <a:noFill/>
          <a:ln cap="flat" cmpd="sng" w="19050">
            <a:solidFill>
              <a:schemeClr val="dk2"/>
            </a:solidFill>
            <a:prstDash val="solid"/>
            <a:round/>
            <a:headEnd len="sm" w="sm" type="none"/>
            <a:tailEnd len="sm" w="sm" type="none"/>
          </a:ln>
        </p:spPr>
      </p:pic>
      <p:sp>
        <p:nvSpPr>
          <p:cNvPr id="128" name="Google Shape;12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Related Works</a:t>
            </a:r>
            <a:endParaRPr/>
          </a:p>
        </p:txBody>
      </p:sp>
      <p:sp>
        <p:nvSpPr>
          <p:cNvPr id="129" name="Google Shape;129;p17"/>
          <p:cNvSpPr txBox="1"/>
          <p:nvPr>
            <p:ph idx="1" type="body"/>
          </p:nvPr>
        </p:nvSpPr>
        <p:spPr>
          <a:xfrm>
            <a:off x="4033300" y="923200"/>
            <a:ext cx="4798800" cy="364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Literature</a:t>
            </a:r>
            <a:r>
              <a:rPr lang="en"/>
              <a:t>: We draw primarily from the Contrastive-Learning, Open-World Learning, and 3D-Classification literature for our work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rPr b="1" lang="en"/>
              <a:t>M</a:t>
            </a:r>
            <a:r>
              <a:rPr b="1" lang="en"/>
              <a:t>otivation</a:t>
            </a:r>
            <a:r>
              <a:rPr lang="en"/>
              <a:t>: Create sparse embeddings, learn empirical boundaries around them</a:t>
            </a:r>
            <a:endParaRPr/>
          </a:p>
        </p:txBody>
      </p:sp>
      <p:pic>
        <p:nvPicPr>
          <p:cNvPr id="130" name="Google Shape;130;p17"/>
          <p:cNvPicPr preferRelativeResize="0"/>
          <p:nvPr/>
        </p:nvPicPr>
        <p:blipFill>
          <a:blip r:embed="rId4">
            <a:alphaModFix/>
          </a:blip>
          <a:stretch>
            <a:fillRect/>
          </a:stretch>
        </p:blipFill>
        <p:spPr>
          <a:xfrm rot="-277202">
            <a:off x="447201" y="1702775"/>
            <a:ext cx="1965948" cy="2293624"/>
          </a:xfrm>
          <a:prstGeom prst="rect">
            <a:avLst/>
          </a:prstGeom>
          <a:noFill/>
          <a:ln cap="flat" cmpd="sng" w="19050">
            <a:solidFill>
              <a:schemeClr val="dk2"/>
            </a:solidFill>
            <a:prstDash val="solid"/>
            <a:round/>
            <a:headEnd len="sm" w="sm" type="none"/>
            <a:tailEnd len="sm" w="sm" type="none"/>
          </a:ln>
        </p:spPr>
      </p:pic>
      <p:sp>
        <p:nvSpPr>
          <p:cNvPr id="131" name="Google Shape;131;p17"/>
          <p:cNvSpPr txBox="1"/>
          <p:nvPr/>
        </p:nvSpPr>
        <p:spPr>
          <a:xfrm>
            <a:off x="358025" y="4106725"/>
            <a:ext cx="251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Contrastive-Learning</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Related Works</a:t>
            </a:r>
            <a:endParaRPr/>
          </a:p>
        </p:txBody>
      </p:sp>
      <p:sp>
        <p:nvSpPr>
          <p:cNvPr id="137" name="Google Shape;137;p18"/>
          <p:cNvSpPr txBox="1"/>
          <p:nvPr>
            <p:ph idx="1" type="body"/>
          </p:nvPr>
        </p:nvSpPr>
        <p:spPr>
          <a:xfrm>
            <a:off x="311700" y="3938600"/>
            <a:ext cx="8520600" cy="155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integrate the existing Open-World Learning </a:t>
            </a:r>
            <a:r>
              <a:rPr lang="en"/>
              <a:t>literature with Multi-View CNNs</a:t>
            </a:r>
            <a:r>
              <a:rPr b="1" lang="en"/>
              <a:t>, </a:t>
            </a:r>
            <a:r>
              <a:rPr lang="en"/>
              <a:t>since almost all of this literature is in </a:t>
            </a:r>
            <a:r>
              <a:rPr b="1" lang="en"/>
              <a:t>2D</a:t>
            </a:r>
            <a:r>
              <a:rPr lang="en"/>
              <a:t>!</a:t>
            </a:r>
            <a:endParaRPr/>
          </a:p>
        </p:txBody>
      </p:sp>
      <p:pic>
        <p:nvPicPr>
          <p:cNvPr id="138" name="Google Shape;138;p18"/>
          <p:cNvPicPr preferRelativeResize="0"/>
          <p:nvPr/>
        </p:nvPicPr>
        <p:blipFill>
          <a:blip r:embed="rId3">
            <a:alphaModFix/>
          </a:blip>
          <a:stretch>
            <a:fillRect/>
          </a:stretch>
        </p:blipFill>
        <p:spPr>
          <a:xfrm>
            <a:off x="1055762" y="1017725"/>
            <a:ext cx="7032477" cy="28305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Open-World Learning</a:t>
            </a:r>
            <a:r>
              <a:rPr lang="en"/>
              <a:t>: Gaussian Mixtures</a:t>
            </a:r>
            <a:endParaRPr/>
          </a:p>
        </p:txBody>
      </p:sp>
      <p:sp>
        <p:nvSpPr>
          <p:cNvPr id="144" name="Google Shape;14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 we create two clusters of data points in </a:t>
            </a:r>
            <a:r>
              <a:rPr b="1" lang="en"/>
              <a:t>R</a:t>
            </a:r>
            <a:r>
              <a:rPr baseline="30000" lang="en"/>
              <a:t>2 </a:t>
            </a:r>
            <a:r>
              <a:rPr lang="en"/>
              <a:t>(</a:t>
            </a:r>
            <a:r>
              <a:rPr i="1" lang="en"/>
              <a:t>two-dimensions</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We’ll specify how many clusters we think there are; in this case, two. </a:t>
            </a:r>
            <a:endParaRPr/>
          </a:p>
        </p:txBody>
      </p:sp>
      <p:pic>
        <p:nvPicPr>
          <p:cNvPr id="145" name="Google Shape;145;p19"/>
          <p:cNvPicPr preferRelativeResize="0"/>
          <p:nvPr/>
        </p:nvPicPr>
        <p:blipFill>
          <a:blip r:embed="rId3">
            <a:alphaModFix/>
          </a:blip>
          <a:stretch>
            <a:fillRect/>
          </a:stretch>
        </p:blipFill>
        <p:spPr>
          <a:xfrm>
            <a:off x="311700" y="1708725"/>
            <a:ext cx="5361559" cy="1958125"/>
          </a:xfrm>
          <a:prstGeom prst="rect">
            <a:avLst/>
          </a:prstGeom>
          <a:noFill/>
          <a:ln cap="flat" cmpd="sng" w="9525">
            <a:solidFill>
              <a:schemeClr val="dk2"/>
            </a:solidFill>
            <a:prstDash val="solid"/>
            <a:round/>
            <a:headEnd len="sm" w="sm" type="none"/>
            <a:tailEnd len="sm" w="sm" type="none"/>
          </a:ln>
        </p:spPr>
      </p:pic>
      <p:pic>
        <p:nvPicPr>
          <p:cNvPr id="146" name="Google Shape;146;p19"/>
          <p:cNvPicPr preferRelativeResize="0"/>
          <p:nvPr/>
        </p:nvPicPr>
        <p:blipFill>
          <a:blip r:embed="rId4">
            <a:alphaModFix/>
          </a:blip>
          <a:stretch>
            <a:fillRect/>
          </a:stretch>
        </p:blipFill>
        <p:spPr>
          <a:xfrm>
            <a:off x="5760600" y="1708725"/>
            <a:ext cx="2921708" cy="1958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Open-World Learning</a:t>
            </a:r>
            <a:r>
              <a:rPr lang="en"/>
              <a:t>: Gaussian Mixtures</a:t>
            </a:r>
            <a:endParaRPr/>
          </a:p>
        </p:txBody>
      </p:sp>
      <p:sp>
        <p:nvSpPr>
          <p:cNvPr id="152" name="Google Shape;152;p20"/>
          <p:cNvSpPr txBox="1"/>
          <p:nvPr>
            <p:ph idx="1" type="body"/>
          </p:nvPr>
        </p:nvSpPr>
        <p:spPr>
          <a:xfrm>
            <a:off x="311700" y="3518225"/>
            <a:ext cx="8520600" cy="8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fit the model using </a:t>
            </a:r>
            <a:r>
              <a:rPr b="1" lang="en"/>
              <a:t>Expectation-Maximization</a:t>
            </a:r>
            <a:r>
              <a:rPr lang="en"/>
              <a:t>, which selects the model which empirically maximizes the </a:t>
            </a:r>
            <a:r>
              <a:rPr b="1" lang="en"/>
              <a:t>log-</a:t>
            </a:r>
            <a:r>
              <a:rPr b="1" lang="en"/>
              <a:t>likelihood</a:t>
            </a:r>
            <a:endParaRPr b="1" baseline="30000"/>
          </a:p>
        </p:txBody>
      </p:sp>
      <p:pic>
        <p:nvPicPr>
          <p:cNvPr id="153" name="Google Shape;153;p20"/>
          <p:cNvPicPr preferRelativeResize="0"/>
          <p:nvPr/>
        </p:nvPicPr>
        <p:blipFill>
          <a:blip r:embed="rId3">
            <a:alphaModFix/>
          </a:blip>
          <a:stretch>
            <a:fillRect/>
          </a:stretch>
        </p:blipFill>
        <p:spPr>
          <a:xfrm>
            <a:off x="311700" y="1193954"/>
            <a:ext cx="5758998" cy="2148050"/>
          </a:xfrm>
          <a:prstGeom prst="rect">
            <a:avLst/>
          </a:prstGeom>
          <a:noFill/>
          <a:ln cap="flat" cmpd="sng" w="9525">
            <a:solidFill>
              <a:schemeClr val="dk2"/>
            </a:solidFill>
            <a:prstDash val="solid"/>
            <a:round/>
            <a:headEnd len="sm" w="sm" type="none"/>
            <a:tailEnd len="sm" w="sm" type="none"/>
          </a:ln>
        </p:spPr>
      </p:pic>
      <p:pic>
        <p:nvPicPr>
          <p:cNvPr id="154" name="Google Shape;154;p20"/>
          <p:cNvPicPr preferRelativeResize="0"/>
          <p:nvPr/>
        </p:nvPicPr>
        <p:blipFill>
          <a:blip r:embed="rId4">
            <a:alphaModFix/>
          </a:blip>
          <a:stretch>
            <a:fillRect/>
          </a:stretch>
        </p:blipFill>
        <p:spPr>
          <a:xfrm>
            <a:off x="6166675" y="1366263"/>
            <a:ext cx="2665626" cy="1803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Open-World Learning</a:t>
            </a:r>
            <a:r>
              <a:rPr lang="en"/>
              <a:t>: Gaussian Mixtures</a:t>
            </a:r>
            <a:endParaRPr/>
          </a:p>
        </p:txBody>
      </p:sp>
      <p:sp>
        <p:nvSpPr>
          <p:cNvPr id="160" name="Google Shape;160;p21"/>
          <p:cNvSpPr txBox="1"/>
          <p:nvPr>
            <p:ph idx="1" type="body"/>
          </p:nvPr>
        </p:nvSpPr>
        <p:spPr>
          <a:xfrm>
            <a:off x="311700" y="1109775"/>
            <a:ext cx="8520600" cy="830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We can also restrict classifications by the distance between the cluster and a given point (this is </a:t>
            </a:r>
            <a:r>
              <a:rPr b="1" lang="en"/>
              <a:t>not</a:t>
            </a:r>
            <a:r>
              <a:rPr lang="en"/>
              <a:t> Euclidean – it’s a standard dev for Gaussian called </a:t>
            </a:r>
            <a:r>
              <a:rPr b="1" lang="en"/>
              <a:t>mahalanobis distance</a:t>
            </a:r>
            <a:r>
              <a:rPr lang="en"/>
              <a:t>)</a:t>
            </a:r>
            <a:endParaRPr b="1" baseline="30000"/>
          </a:p>
        </p:txBody>
      </p:sp>
      <p:pic>
        <p:nvPicPr>
          <p:cNvPr id="161" name="Google Shape;161;p21"/>
          <p:cNvPicPr preferRelativeResize="0"/>
          <p:nvPr/>
        </p:nvPicPr>
        <p:blipFill>
          <a:blip r:embed="rId3">
            <a:alphaModFix/>
          </a:blip>
          <a:stretch>
            <a:fillRect/>
          </a:stretch>
        </p:blipFill>
        <p:spPr>
          <a:xfrm>
            <a:off x="1015075" y="1940475"/>
            <a:ext cx="1625426" cy="1340896"/>
          </a:xfrm>
          <a:prstGeom prst="rect">
            <a:avLst/>
          </a:prstGeom>
          <a:noFill/>
          <a:ln>
            <a:noFill/>
          </a:ln>
        </p:spPr>
      </p:pic>
      <p:pic>
        <p:nvPicPr>
          <p:cNvPr id="162" name="Google Shape;162;p21"/>
          <p:cNvPicPr preferRelativeResize="0"/>
          <p:nvPr/>
        </p:nvPicPr>
        <p:blipFill>
          <a:blip r:embed="rId4">
            <a:alphaModFix/>
          </a:blip>
          <a:stretch>
            <a:fillRect/>
          </a:stretch>
        </p:blipFill>
        <p:spPr>
          <a:xfrm>
            <a:off x="2775291" y="1972247"/>
            <a:ext cx="1625426" cy="1340903"/>
          </a:xfrm>
          <a:prstGeom prst="rect">
            <a:avLst/>
          </a:prstGeom>
          <a:noFill/>
          <a:ln>
            <a:noFill/>
          </a:ln>
        </p:spPr>
      </p:pic>
      <p:pic>
        <p:nvPicPr>
          <p:cNvPr id="163" name="Google Shape;163;p21"/>
          <p:cNvPicPr preferRelativeResize="0"/>
          <p:nvPr/>
        </p:nvPicPr>
        <p:blipFill>
          <a:blip r:embed="rId5">
            <a:alphaModFix/>
          </a:blip>
          <a:stretch>
            <a:fillRect/>
          </a:stretch>
        </p:blipFill>
        <p:spPr>
          <a:xfrm>
            <a:off x="4535508" y="1972247"/>
            <a:ext cx="1625426" cy="1340903"/>
          </a:xfrm>
          <a:prstGeom prst="rect">
            <a:avLst/>
          </a:prstGeom>
          <a:noFill/>
          <a:ln>
            <a:noFill/>
          </a:ln>
        </p:spPr>
      </p:pic>
      <p:pic>
        <p:nvPicPr>
          <p:cNvPr id="164" name="Google Shape;164;p21"/>
          <p:cNvPicPr preferRelativeResize="0"/>
          <p:nvPr/>
        </p:nvPicPr>
        <p:blipFill>
          <a:blip r:embed="rId6">
            <a:alphaModFix/>
          </a:blip>
          <a:stretch>
            <a:fillRect/>
          </a:stretch>
        </p:blipFill>
        <p:spPr>
          <a:xfrm>
            <a:off x="6295724" y="1972247"/>
            <a:ext cx="1625426" cy="1340897"/>
          </a:xfrm>
          <a:prstGeom prst="rect">
            <a:avLst/>
          </a:prstGeom>
          <a:noFill/>
          <a:ln>
            <a:noFill/>
          </a:ln>
        </p:spPr>
      </p:pic>
      <p:sp>
        <p:nvSpPr>
          <p:cNvPr id="165" name="Google Shape;165;p21"/>
          <p:cNvSpPr txBox="1"/>
          <p:nvPr/>
        </p:nvSpPr>
        <p:spPr>
          <a:xfrm>
            <a:off x="1238250" y="3344925"/>
            <a:ext cx="6667500" cy="615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Figure</a:t>
            </a:r>
            <a:r>
              <a:rPr lang="en"/>
              <a:t>: Green points represent rejected points (those too far from the two clusters to classify as either)</a:t>
            </a:r>
            <a:endParaRPr/>
          </a:p>
        </p:txBody>
      </p:sp>
      <p:sp>
        <p:nvSpPr>
          <p:cNvPr id="166" name="Google Shape;166;p21"/>
          <p:cNvSpPr txBox="1"/>
          <p:nvPr>
            <p:ph idx="1" type="body"/>
          </p:nvPr>
        </p:nvSpPr>
        <p:spPr>
          <a:xfrm>
            <a:off x="423275" y="4131200"/>
            <a:ext cx="8520600" cy="8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a form of novelty detection, where confidence in classification can be determined empirically</a:t>
            </a:r>
            <a:endParaRPr b="1" baseline="30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